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  <p:sldMasterId id="2147483648" r:id="rId2"/>
    <p:sldMasterId id="2147483656" r:id="rId3"/>
    <p:sldMasterId id="2147483685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86" r:id="rId9"/>
    <p:sldId id="287" r:id="rId10"/>
    <p:sldId id="289" r:id="rId11"/>
    <p:sldId id="288" r:id="rId12"/>
    <p:sldId id="264" r:id="rId13"/>
    <p:sldId id="265" r:id="rId14"/>
    <p:sldId id="266" r:id="rId15"/>
    <p:sldId id="267" r:id="rId16"/>
    <p:sldId id="284" r:id="rId17"/>
    <p:sldId id="280" r:id="rId18"/>
    <p:sldId id="285" r:id="rId19"/>
    <p:sldId id="281" r:id="rId20"/>
    <p:sldId id="290" r:id="rId21"/>
    <p:sldId id="275" r:id="rId22"/>
    <p:sldId id="291" r:id="rId23"/>
    <p:sldId id="29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63"/>
    <a:srgbClr val="008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71"/>
    <p:restoredTop sz="86429"/>
  </p:normalViewPr>
  <p:slideViewPr>
    <p:cSldViewPr snapToGrid="0" snapToObjects="1">
      <p:cViewPr>
        <p:scale>
          <a:sx n="79" d="100"/>
          <a:sy n="79" d="100"/>
        </p:scale>
        <p:origin x="1040" y="4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68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EFDC3-0F42-9846-930C-A0185A2A5430}" type="datetimeFigureOut">
              <a:rPr lang="en-US" smtClean="0"/>
              <a:t>6/6/24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C1487-B3B6-7F48-9268-17639063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56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many windows&#10;&#10;Description automatically generated">
            <a:extLst>
              <a:ext uri="{FF2B5EF4-FFF2-40B4-BE49-F238E27FC236}">
                <a16:creationId xmlns:a16="http://schemas.microsoft.com/office/drawing/2014/main" id="{5BF5EA5A-A628-9470-6E91-1089756E5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913" r="99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FED30A4-FD58-5C40-A302-79825895DD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09800" y="338702"/>
            <a:ext cx="7772400" cy="171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68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BDCC2-A808-0DEE-5B71-A9A36EA736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37B82-3362-FB6E-13F5-D0B5C86FC1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5067" y="1482695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1593605-FEB6-80F7-E3F2-2F2538FD5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067" y="3942723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026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BDCC2-A808-0DEE-5B71-A9A36EA736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918ADE-F59D-7CA6-2023-980AE9C4FF9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3840" y="2170695"/>
            <a:ext cx="10515600" cy="402748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202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FA942-8118-4F41-BC5F-741E17F79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14AF8-F63E-934D-BF1A-880AAEB53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5181600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C970E-23C1-F342-802A-AD1EF6FF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70695"/>
            <a:ext cx="5181600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4DFBEE1-1B65-7205-9C3E-551EA8D4A6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378987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EEB05-E4C4-9A48-8FC1-20B29727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571FD-0C58-8975-DD18-613806E535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633515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5E89B1-C923-89A5-57EE-82596DB716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5606" y="-160638"/>
            <a:ext cx="12247606" cy="701863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9B87AB3-851C-98E7-3757-B5E8673F3D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2519486"/>
            <a:ext cx="9144000" cy="10138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[Insert Contact Information]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4A305198-B977-02F4-C910-FE4E51BB0F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3999" y="6041727"/>
            <a:ext cx="9143999" cy="526189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b="1" dirty="0" err="1"/>
              <a:t>www.ucd.ie</a:t>
            </a:r>
            <a:r>
              <a:rPr lang="en-IE" b="1" dirty="0"/>
              <a:t>/</a:t>
            </a:r>
            <a:r>
              <a:rPr lang="en-IE" b="1" dirty="0" err="1"/>
              <a:t>nmhs</a:t>
            </a:r>
            <a:endParaRPr lang="en-I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9CD038-F8CC-A49B-D34C-B726ECFE4D40}"/>
              </a:ext>
            </a:extLst>
          </p:cNvPr>
          <p:cNvSpPr txBox="1"/>
          <p:nvPr userDrawn="1"/>
        </p:nvSpPr>
        <p:spPr>
          <a:xfrm>
            <a:off x="1523999" y="972956"/>
            <a:ext cx="9144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99C553-9E81-107A-4272-76FDDA164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2101" t="-26915" r="32976" b="-11344"/>
          <a:stretch/>
        </p:blipFill>
        <p:spPr>
          <a:xfrm>
            <a:off x="2469659" y="3908057"/>
            <a:ext cx="7252682" cy="175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27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4526"/>
            <a:ext cx="6380755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E191-CFAF-2DC0-D15D-B394AEFC59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67DA-84E7-E78D-81B4-633F4D02D524}"/>
              </a:ext>
            </a:extLst>
          </p:cNvPr>
          <p:cNvSpPr/>
          <p:nvPr userDrawn="1"/>
        </p:nvSpPr>
        <p:spPr>
          <a:xfrm>
            <a:off x="10591801" y="239486"/>
            <a:ext cx="1600200" cy="40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FDEC54E-0AA8-00C4-AF9D-3B80EDFD6F32}"/>
              </a:ext>
            </a:extLst>
          </p:cNvPr>
          <p:cNvSpPr/>
          <p:nvPr userDrawn="1"/>
        </p:nvSpPr>
        <p:spPr>
          <a:xfrm flipH="1">
            <a:off x="7329485" y="112"/>
            <a:ext cx="4586537" cy="6857888"/>
          </a:xfrm>
          <a:prstGeom prst="parallelogram">
            <a:avLst/>
          </a:prstGeom>
          <a:solidFill>
            <a:srgbClr val="008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9FF2279-56D0-8E75-81C9-DE01E59F2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6380754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6AA57E4B-D08D-D13D-237F-992C82EF4F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90" r="40740"/>
          <a:stretch/>
        </p:blipFill>
        <p:spPr>
          <a:xfrm>
            <a:off x="7329488" y="0"/>
            <a:ext cx="4862512" cy="6857888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3738800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4526"/>
            <a:ext cx="6380755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E191-CFAF-2DC0-D15D-B394AEFC59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67DA-84E7-E78D-81B4-633F4D02D524}"/>
              </a:ext>
            </a:extLst>
          </p:cNvPr>
          <p:cNvSpPr/>
          <p:nvPr userDrawn="1"/>
        </p:nvSpPr>
        <p:spPr>
          <a:xfrm>
            <a:off x="10591801" y="239486"/>
            <a:ext cx="1600200" cy="40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FDEC54E-0AA8-00C4-AF9D-3B80EDFD6F32}"/>
              </a:ext>
            </a:extLst>
          </p:cNvPr>
          <p:cNvSpPr/>
          <p:nvPr userDrawn="1"/>
        </p:nvSpPr>
        <p:spPr>
          <a:xfrm flipH="1">
            <a:off x="7329485" y="112"/>
            <a:ext cx="4586537" cy="6857888"/>
          </a:xfrm>
          <a:prstGeom prst="parallelogram">
            <a:avLst/>
          </a:prstGeom>
          <a:solidFill>
            <a:srgbClr val="008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</a:endParaRPr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BFBA3E50-B9A0-CE5A-26C6-A9913CB744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365" r="26365"/>
          <a:stretch/>
        </p:blipFill>
        <p:spPr>
          <a:xfrm>
            <a:off x="7329485" y="112"/>
            <a:ext cx="4862512" cy="6857888"/>
          </a:xfrm>
          <a:prstGeom prst="parallelogram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9FF2279-56D0-8E75-81C9-DE01E59F2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6380754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637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4526"/>
            <a:ext cx="6380755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E191-CFAF-2DC0-D15D-B394AEFC59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67DA-84E7-E78D-81B4-633F4D02D524}"/>
              </a:ext>
            </a:extLst>
          </p:cNvPr>
          <p:cNvSpPr/>
          <p:nvPr userDrawn="1"/>
        </p:nvSpPr>
        <p:spPr>
          <a:xfrm>
            <a:off x="10591801" y="239486"/>
            <a:ext cx="1600200" cy="40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FDEC54E-0AA8-00C4-AF9D-3B80EDFD6F32}"/>
              </a:ext>
            </a:extLst>
          </p:cNvPr>
          <p:cNvSpPr/>
          <p:nvPr userDrawn="1"/>
        </p:nvSpPr>
        <p:spPr>
          <a:xfrm flipH="1">
            <a:off x="7329485" y="112"/>
            <a:ext cx="4586537" cy="6857888"/>
          </a:xfrm>
          <a:prstGeom prst="parallelogram">
            <a:avLst/>
          </a:prstGeom>
          <a:solidFill>
            <a:srgbClr val="008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</a:endParaRPr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7F1656CC-80D1-CE4C-564E-0CA26F405D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91" r="47239"/>
          <a:stretch/>
        </p:blipFill>
        <p:spPr>
          <a:xfrm>
            <a:off x="7329488" y="112"/>
            <a:ext cx="4862512" cy="6857888"/>
          </a:xfrm>
          <a:prstGeom prst="parallelogram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DB9903-7194-0776-4F4D-8E28835F66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6380754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052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4526"/>
            <a:ext cx="6380755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E191-CFAF-2DC0-D15D-B394AEFC59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67DA-84E7-E78D-81B4-633F4D02D524}"/>
              </a:ext>
            </a:extLst>
          </p:cNvPr>
          <p:cNvSpPr/>
          <p:nvPr userDrawn="1"/>
        </p:nvSpPr>
        <p:spPr>
          <a:xfrm>
            <a:off x="10591801" y="239486"/>
            <a:ext cx="1600200" cy="40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FDEC54E-0AA8-00C4-AF9D-3B80EDFD6F32}"/>
              </a:ext>
            </a:extLst>
          </p:cNvPr>
          <p:cNvSpPr/>
          <p:nvPr userDrawn="1"/>
        </p:nvSpPr>
        <p:spPr>
          <a:xfrm flipH="1">
            <a:off x="7329485" y="112"/>
            <a:ext cx="4586537" cy="6857888"/>
          </a:xfrm>
          <a:prstGeom prst="parallelogram">
            <a:avLst/>
          </a:prstGeom>
          <a:solidFill>
            <a:srgbClr val="008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</a:endParaRPr>
          </a:p>
        </p:txBody>
      </p:sp>
      <p:pic>
        <p:nvPicPr>
          <p:cNvPr id="10" name="Picture Placeholder 5" descr="A doctor examining a patient in a hospital bed&#10;&#10;Description automatically generated">
            <a:extLst>
              <a:ext uri="{FF2B5EF4-FFF2-40B4-BE49-F238E27FC236}">
                <a16:creationId xmlns:a16="http://schemas.microsoft.com/office/drawing/2014/main" id="{40D2DEB7-B2A5-8590-01A9-7CF30EB25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094" r="33638"/>
          <a:stretch/>
        </p:blipFill>
        <p:spPr>
          <a:xfrm>
            <a:off x="7329485" y="112"/>
            <a:ext cx="4862512" cy="6857888"/>
          </a:xfrm>
          <a:prstGeom prst="parallelogram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04A92CA-44D9-5B63-DBC3-9BED25681A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6380754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106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D80ECB-51CC-BFF0-CA9E-1FB7E735653F}"/>
              </a:ext>
            </a:extLst>
          </p:cNvPr>
          <p:cNvSpPr txBox="1"/>
          <p:nvPr userDrawn="1"/>
        </p:nvSpPr>
        <p:spPr>
          <a:xfrm>
            <a:off x="10993821" y="65164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A person wearing a virtual reality headset&#10;&#10;Description automatically generated">
            <a:extLst>
              <a:ext uri="{FF2B5EF4-FFF2-40B4-BE49-F238E27FC236}">
                <a16:creationId xmlns:a16="http://schemas.microsoft.com/office/drawing/2014/main" id="{3B465C43-FA57-BDD9-3AE3-933792337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13" b="5605"/>
          <a:stretch/>
        </p:blipFill>
        <p:spPr>
          <a:xfrm>
            <a:off x="0" y="-179408"/>
            <a:ext cx="12192000" cy="703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48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320CA8-4E93-FE00-B8CA-86E954182EF6}"/>
              </a:ext>
            </a:extLst>
          </p:cNvPr>
          <p:cNvSpPr/>
          <p:nvPr userDrawn="1"/>
        </p:nvSpPr>
        <p:spPr>
          <a:xfrm>
            <a:off x="0" y="52485"/>
            <a:ext cx="12438529" cy="7126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6FF7D-AE07-CF0B-2E9F-44A0F085AF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106357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80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B6793DD-5447-32FA-1A81-AA053A3374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615956"/>
            <a:ext cx="9144000" cy="10138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38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Subheading/ Date</a:t>
            </a:r>
            <a:endParaRPr lang="en-US" dirty="0"/>
          </a:p>
        </p:txBody>
      </p:sp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BB266AD3-CCC5-7DA4-8505-861E47317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9798" y="4629823"/>
            <a:ext cx="7772400" cy="171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93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535AF6-DA21-58BC-4FCD-4057BDFED7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D80ECB-51CC-BFF0-CA9E-1FB7E735653F}"/>
              </a:ext>
            </a:extLst>
          </p:cNvPr>
          <p:cNvSpPr txBox="1"/>
          <p:nvPr userDrawn="1"/>
        </p:nvSpPr>
        <p:spPr>
          <a:xfrm>
            <a:off x="10993821" y="65164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" name="Picture 8" descr="A mannequin in a hospital bed&#10;&#10;Description automatically generated">
            <a:extLst>
              <a:ext uri="{FF2B5EF4-FFF2-40B4-BE49-F238E27FC236}">
                <a16:creationId xmlns:a16="http://schemas.microsoft.com/office/drawing/2014/main" id="{C5FB79D7-F20D-34D2-1ECE-C4B56A92A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17" t="18583" r="-7817"/>
          <a:stretch/>
        </p:blipFill>
        <p:spPr>
          <a:xfrm>
            <a:off x="0" y="3788230"/>
            <a:ext cx="4372346" cy="2373230"/>
          </a:xfrm>
          <a:prstGeom prst="rect">
            <a:avLst/>
          </a:prstGeom>
        </p:spPr>
      </p:pic>
      <p:pic>
        <p:nvPicPr>
          <p:cNvPr id="11" name="Picture 10" descr="A group of women standing around a person lying on a bed&#10;&#10;Description automatically generated">
            <a:extLst>
              <a:ext uri="{FF2B5EF4-FFF2-40B4-BE49-F238E27FC236}">
                <a16:creationId xmlns:a16="http://schemas.microsoft.com/office/drawing/2014/main" id="{962C9B53-C82D-AA08-640E-DAE31694B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3776" r="17126"/>
          <a:stretch/>
        </p:blipFill>
        <p:spPr>
          <a:xfrm>
            <a:off x="8395855" y="1007054"/>
            <a:ext cx="3796145" cy="5154405"/>
          </a:xfrm>
          <a:prstGeom prst="rect">
            <a:avLst/>
          </a:prstGeom>
        </p:spPr>
      </p:pic>
      <p:pic>
        <p:nvPicPr>
          <p:cNvPr id="13" name="Picture 12" descr="A person and person sitting in chairs&#10;&#10;Description automatically generated">
            <a:extLst>
              <a:ext uri="{FF2B5EF4-FFF2-40B4-BE49-F238E27FC236}">
                <a16:creationId xmlns:a16="http://schemas.microsoft.com/office/drawing/2014/main" id="{56018D8A-23CB-724E-321B-146B17891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991"/>
          <a:stretch/>
        </p:blipFill>
        <p:spPr>
          <a:xfrm>
            <a:off x="0" y="696540"/>
            <a:ext cx="4030560" cy="2985301"/>
          </a:xfrm>
          <a:prstGeom prst="rect">
            <a:avLst/>
          </a:prstGeom>
        </p:spPr>
      </p:pic>
      <p:pic>
        <p:nvPicPr>
          <p:cNvPr id="15" name="Picture 14" descr="A group of nurses around a baby&#10;&#10;Description automatically generated">
            <a:extLst>
              <a:ext uri="{FF2B5EF4-FFF2-40B4-BE49-F238E27FC236}">
                <a16:creationId xmlns:a16="http://schemas.microsoft.com/office/drawing/2014/main" id="{EC38B8B7-ED15-D687-E185-0942EA41B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4796" r="35007" b="-2"/>
          <a:stretch/>
        </p:blipFill>
        <p:spPr>
          <a:xfrm>
            <a:off x="4155808" y="696539"/>
            <a:ext cx="4114799" cy="546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DA4912-4B53-54AB-8374-9A0CE599A9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67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79CF90C-F878-5782-BA96-0B445B189C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38805" y="2235200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8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0FEF271-7D29-9593-E277-6CCC695A35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8805" y="4695228"/>
            <a:ext cx="9144000" cy="9689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Subheading/ Date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8E344-C936-1132-5F15-F1D12E595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2935"/>
          <a:stretch/>
        </p:blipFill>
        <p:spPr>
          <a:xfrm>
            <a:off x="2547361" y="552197"/>
            <a:ext cx="7097277" cy="128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60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with many windows&#10;&#10;Description automatically generated">
            <a:extLst>
              <a:ext uri="{FF2B5EF4-FFF2-40B4-BE49-F238E27FC236}">
                <a16:creationId xmlns:a16="http://schemas.microsoft.com/office/drawing/2014/main" id="{00B061F3-08DB-308D-BB1A-C4FAEF4C8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913" r="99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87ECBB6-48EA-1162-5BEF-A3A006D7A9F5}"/>
              </a:ext>
            </a:extLst>
          </p:cNvPr>
          <p:cNvSpPr/>
          <p:nvPr userDrawn="1"/>
        </p:nvSpPr>
        <p:spPr>
          <a:xfrm>
            <a:off x="1440873" y="573311"/>
            <a:ext cx="9476509" cy="5244299"/>
          </a:xfrm>
          <a:prstGeom prst="round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40B39A-D099-3AF8-7811-CBCAC854088E}"/>
              </a:ext>
            </a:extLst>
          </p:cNvPr>
          <p:cNvSpPr txBox="1"/>
          <p:nvPr userDrawn="1"/>
        </p:nvSpPr>
        <p:spPr>
          <a:xfrm>
            <a:off x="1634836" y="976391"/>
            <a:ext cx="9088582" cy="4438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1">
              <a:lnSpc>
                <a:spcPct val="110000"/>
              </a:lnSpc>
              <a:buClr>
                <a:srgbClr val="000000"/>
              </a:buClr>
            </a:pPr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UCD School of Nursing, Midwifery and Health Systems has a strong tradition of delivering exceptional education and impactful research. We are a dynamic and interdisciplinary, global centre of excellence, passionate about meeting the current and future health needs of every person throughout their life span.</a:t>
            </a:r>
          </a:p>
          <a:p>
            <a:pPr algn="ctr" hangingPunct="1">
              <a:buClr>
                <a:srgbClr val="000000"/>
              </a:buClr>
              <a:buSzPct val="100000"/>
            </a:pPr>
            <a:endParaRPr lang="en-IE" sz="1600" dirty="0">
              <a:solidFill>
                <a:schemeClr val="bg1"/>
              </a:solidFill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We integrate education, research, scholarship, and practice within a culture of care, inclusion, curiosity and empowerment. The School’s programmes are delivered by expert faculty, who champion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each student to reach their individual potential.  </a:t>
            </a:r>
            <a:r>
              <a:rPr kumimoji="0" lang="en-IE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 </a:t>
            </a:r>
          </a:p>
          <a:p>
            <a:pPr algn="ctr" hangingPunct="1">
              <a:buClr>
                <a:srgbClr val="000000"/>
              </a:buClr>
              <a:buSzPct val="100000"/>
            </a:pPr>
            <a:endParaRPr lang="en-IE" sz="1600" dirty="0">
              <a:solidFill>
                <a:schemeClr val="bg1"/>
              </a:solidFill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Our programmes have prepared our students to be expert and compassionate clinicians, inspiring and supportive educators, cutting-edge researchers and dynamic, networked leaders. We are honoured to see how our people are advancing patient care </a:t>
            </a: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in every corner of the globe.</a:t>
            </a:r>
          </a:p>
          <a:p>
            <a:pPr algn="ctr" hangingPunct="1">
              <a:buClr>
                <a:srgbClr val="000000"/>
              </a:buClr>
              <a:buSzPct val="100000"/>
            </a:pPr>
            <a:endParaRPr lang="en-IE" sz="1600" dirty="0">
              <a:solidFill>
                <a:schemeClr val="bg1"/>
              </a:solidFill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b="1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We are UCD School of Nursing, Midwifery and Health Systems. </a:t>
            </a: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b="1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We are forging the future of healthcare.</a:t>
            </a:r>
          </a:p>
          <a:p>
            <a:pPr algn="ctr" hangingPunct="1">
              <a:buClr>
                <a:srgbClr val="000000"/>
              </a:buClr>
              <a:buSzPct val="100000"/>
            </a:pPr>
            <a:endParaRPr lang="en-IE" sz="1600" b="1" dirty="0">
              <a:solidFill>
                <a:schemeClr val="bg1"/>
              </a:solidFill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648301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FB5A6-BB10-2CB1-B203-247C770336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DFFC35-EE34-49FA-9C61-8B911479BF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5067" y="1482695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9A13804-744E-B688-9C37-62A722F1F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067" y="3942723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418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18D9B-98F3-6C47-9736-AA9ACC6FD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0695"/>
            <a:ext cx="10515600" cy="402748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FB5A6-BB10-2CB1-B203-247C770336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947680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FA942-8118-4F41-BC5F-741E17F79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14AF8-F63E-934D-BF1A-880AAEB53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5180763" cy="400626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2C8A9DC-7790-55F2-773E-9FFEDCD81D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8C6369-E884-2331-9F95-89900D23695E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173039" y="2170694"/>
            <a:ext cx="5180763" cy="400626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78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EEB05-E4C4-9A48-8FC1-20B29727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4B3BD-697C-D37B-9161-8F37EEB50D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53713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9BA7B93-A16D-30D1-FD5E-C2EE3125CB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3999" y="2519559"/>
            <a:ext cx="9143999" cy="1179644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[Insert Contact Information] </a:t>
            </a:r>
          </a:p>
          <a:p>
            <a:r>
              <a:rPr lang="en-GB" dirty="0"/>
              <a:t>[Insert Contact Information]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D2352182-E426-69CA-AD43-DAE6F3E892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3999" y="6041727"/>
            <a:ext cx="9143999" cy="526189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b="1" dirty="0" err="1"/>
              <a:t>www.ucd.ie</a:t>
            </a:r>
            <a:r>
              <a:rPr lang="en-IE" b="1" dirty="0"/>
              <a:t>/</a:t>
            </a:r>
            <a:r>
              <a:rPr lang="en-IE" b="1" dirty="0" err="1"/>
              <a:t>nmhs</a:t>
            </a:r>
            <a:endParaRPr lang="en-I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C49607-D7FF-D2E1-9DFD-05A8F82EA4FE}"/>
              </a:ext>
            </a:extLst>
          </p:cNvPr>
          <p:cNvSpPr txBox="1"/>
          <p:nvPr userDrawn="1"/>
        </p:nvSpPr>
        <p:spPr>
          <a:xfrm>
            <a:off x="1523998" y="962561"/>
            <a:ext cx="9143999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</a:t>
            </a:r>
          </a:p>
        </p:txBody>
      </p: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9C9599C0-1A85-D316-C747-3A3EEF7B82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77796" y="4025528"/>
            <a:ext cx="7036407" cy="15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69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68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66" r:id="rId2"/>
    <p:sldLayoutId id="2147483680" r:id="rId3"/>
    <p:sldLayoutId id="214748367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527B94-362F-F045-9974-03A33396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25BB-CE3F-224E-8EB3-4ABD80869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49900"/>
            <a:ext cx="10515600" cy="3694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73EFE-7023-884C-BF54-32716D30D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506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IE" sz="800" b="0" i="1" smtClean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Clr>
                <a:srgbClr val="000000"/>
              </a:buClr>
              <a:buSzPct val="100000"/>
            </a:pPr>
            <a:r>
              <a:rPr lang="en-IE" b="1" dirty="0">
                <a:ea typeface="Raleway"/>
                <a:sym typeface="Raleway"/>
              </a:rPr>
              <a:t>We are forging the future of healthcare.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D2287D2-301A-BF4F-A669-38B5DA585C8B}"/>
              </a:ext>
            </a:extLst>
          </p:cNvPr>
          <p:cNvSpPr txBox="1">
            <a:spLocks/>
          </p:cNvSpPr>
          <p:nvPr userDrawn="1"/>
        </p:nvSpPr>
        <p:spPr>
          <a:xfrm>
            <a:off x="745067" y="1821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1200" b="0" i="0" kern="1200" smtClean="0">
                <a:solidFill>
                  <a:schemeClr val="tx1">
                    <a:tint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E" sz="800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UCD</a:t>
            </a:r>
            <a:r>
              <a:rPr lang="en-IE" sz="800" b="0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Ireland’s Global University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B1FB14-01F0-C648-B9B1-20666A91A2A1}"/>
              </a:ext>
            </a:extLst>
          </p:cNvPr>
          <p:cNvCxnSpPr/>
          <p:nvPr userDrawn="1"/>
        </p:nvCxnSpPr>
        <p:spPr>
          <a:xfrm>
            <a:off x="838200" y="6360581"/>
            <a:ext cx="10515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F807A3-3BED-EB4F-AB38-4F465320A02C}"/>
              </a:ext>
            </a:extLst>
          </p:cNvPr>
          <p:cNvCxnSpPr>
            <a:cxnSpLocks/>
          </p:cNvCxnSpPr>
          <p:nvPr userDrawn="1"/>
        </p:nvCxnSpPr>
        <p:spPr>
          <a:xfrm>
            <a:off x="838200" y="523117"/>
            <a:ext cx="751941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700EA7-3225-C743-900C-3B3E4E60B605}"/>
              </a:ext>
            </a:extLst>
          </p:cNvPr>
          <p:cNvSpPr txBox="1">
            <a:spLocks/>
          </p:cNvSpPr>
          <p:nvPr userDrawn="1"/>
        </p:nvSpPr>
        <p:spPr>
          <a:xfrm>
            <a:off x="733213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800" b="0" i="0" kern="1200" smtClean="0">
                <a:solidFill>
                  <a:schemeClr val="accent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IE" b="1" dirty="0" err="1"/>
              <a:t>www.ucd.ie</a:t>
            </a:r>
            <a:r>
              <a:rPr lang="en-IE" b="1" dirty="0"/>
              <a:t>/</a:t>
            </a:r>
            <a:r>
              <a:rPr lang="en-IE" b="1" dirty="0" err="1"/>
              <a:t>nmhs</a:t>
            </a:r>
            <a:endParaRPr lang="en-IE" dirty="0"/>
          </a:p>
        </p:txBody>
      </p:sp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7450303-1FCD-AB3C-CD5C-6B2640EE0DC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384489" y="155712"/>
            <a:ext cx="3523883" cy="77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4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50" r:id="rId2"/>
    <p:sldLayoutId id="2147483652" r:id="rId3"/>
    <p:sldLayoutId id="2147483654" r:id="rId4"/>
    <p:sldLayoutId id="2147483671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300" b="0" i="0" kern="1200">
          <a:solidFill>
            <a:srgbClr val="003863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8C9CC9-CEC1-7042-BACF-FF6C1FB1281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0" y="0"/>
            <a:ext cx="12219804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527B94-362F-F045-9974-03A33396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25BB-CE3F-224E-8EB3-4ABD80869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49900"/>
            <a:ext cx="10515600" cy="3694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73EFE-7023-884C-BF54-32716D30D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5067" y="6364813"/>
            <a:ext cx="4021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E" sz="800" b="0" i="1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buClr>
                <a:srgbClr val="000000"/>
              </a:buClr>
              <a:buSzPct val="100000"/>
            </a:pPr>
            <a:r>
              <a:rPr lang="en-IE" b="1" dirty="0">
                <a:ea typeface="Raleway"/>
                <a:sym typeface="Raleway"/>
              </a:rPr>
              <a:t>We are forging the future of healthcare.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D2287D2-301A-BF4F-A669-38B5DA585C8B}"/>
              </a:ext>
            </a:extLst>
          </p:cNvPr>
          <p:cNvSpPr txBox="1">
            <a:spLocks/>
          </p:cNvSpPr>
          <p:nvPr userDrawn="1"/>
        </p:nvSpPr>
        <p:spPr>
          <a:xfrm>
            <a:off x="745067" y="1821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1200" b="0" i="0" kern="1200" smtClean="0">
                <a:solidFill>
                  <a:schemeClr val="tx1">
                    <a:tint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E" sz="800" b="1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UCD</a:t>
            </a:r>
            <a:r>
              <a:rPr lang="en-IE" sz="8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Ireland’s Global University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B1FB14-01F0-C648-B9B1-20666A91A2A1}"/>
              </a:ext>
            </a:extLst>
          </p:cNvPr>
          <p:cNvCxnSpPr/>
          <p:nvPr userDrawn="1"/>
        </p:nvCxnSpPr>
        <p:spPr>
          <a:xfrm>
            <a:off x="838200" y="6360581"/>
            <a:ext cx="10515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5679F5-25CB-4544-B4E1-7A4DE9782D8A}"/>
              </a:ext>
            </a:extLst>
          </p:cNvPr>
          <p:cNvCxnSpPr>
            <a:cxnSpLocks/>
          </p:cNvCxnSpPr>
          <p:nvPr userDrawn="1"/>
        </p:nvCxnSpPr>
        <p:spPr>
          <a:xfrm>
            <a:off x="838200" y="497418"/>
            <a:ext cx="7502611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2F43F36-3DF7-B3B7-0946-046FEA238C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-2101" t="-26915" r="32976" b="-11344"/>
          <a:stretch/>
        </p:blipFill>
        <p:spPr>
          <a:xfrm>
            <a:off x="8433944" y="73065"/>
            <a:ext cx="3499438" cy="848706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20580A7-D6D7-392E-9CEE-1866ACD689F5}"/>
              </a:ext>
            </a:extLst>
          </p:cNvPr>
          <p:cNvSpPr txBox="1">
            <a:spLocks/>
          </p:cNvSpPr>
          <p:nvPr userDrawn="1"/>
        </p:nvSpPr>
        <p:spPr>
          <a:xfrm>
            <a:off x="733213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800" b="0" i="0" kern="1200" smtClean="0">
                <a:solidFill>
                  <a:schemeClr val="accent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IE" b="1" dirty="0" err="1">
                <a:solidFill>
                  <a:schemeClr val="bg1"/>
                </a:solidFill>
              </a:rPr>
              <a:t>www.ucd.ie</a:t>
            </a:r>
            <a:r>
              <a:rPr lang="en-IE" b="1" dirty="0">
                <a:solidFill>
                  <a:schemeClr val="bg1"/>
                </a:solidFill>
              </a:rPr>
              <a:t>/</a:t>
            </a:r>
            <a:r>
              <a:rPr lang="en-IE" b="1" dirty="0" err="1">
                <a:solidFill>
                  <a:schemeClr val="bg1"/>
                </a:solidFill>
              </a:rPr>
              <a:t>nmhs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6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58" r:id="rId2"/>
    <p:sldLayoutId id="2147483659" r:id="rId3"/>
    <p:sldLayoutId id="2147483660" r:id="rId4"/>
    <p:sldLayoutId id="2147483672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300" b="0" i="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73EFE-7023-884C-BF54-32716D30D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506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IE" sz="800" b="0" i="1" smtClean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Clr>
                <a:srgbClr val="000000"/>
              </a:buClr>
              <a:buSzPct val="100000"/>
            </a:pPr>
            <a:r>
              <a:rPr lang="en-IE" b="1" dirty="0">
                <a:ea typeface="Raleway"/>
                <a:sym typeface="Raleway"/>
              </a:rPr>
              <a:t>We are forging the future of healthcare.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D2287D2-301A-BF4F-A669-38B5DA585C8B}"/>
              </a:ext>
            </a:extLst>
          </p:cNvPr>
          <p:cNvSpPr txBox="1">
            <a:spLocks/>
          </p:cNvSpPr>
          <p:nvPr userDrawn="1"/>
        </p:nvSpPr>
        <p:spPr>
          <a:xfrm>
            <a:off x="745067" y="1821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1200" b="0" i="0" kern="1200" smtClean="0">
                <a:solidFill>
                  <a:schemeClr val="tx1">
                    <a:tint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E" sz="800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UCD</a:t>
            </a:r>
            <a:r>
              <a:rPr lang="en-IE" sz="800" b="0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Ireland’s Global University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B1FB14-01F0-C648-B9B1-20666A91A2A1}"/>
              </a:ext>
            </a:extLst>
          </p:cNvPr>
          <p:cNvCxnSpPr/>
          <p:nvPr userDrawn="1"/>
        </p:nvCxnSpPr>
        <p:spPr>
          <a:xfrm>
            <a:off x="838200" y="6360581"/>
            <a:ext cx="10515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F807A3-3BED-EB4F-AB38-4F465320A02C}"/>
              </a:ext>
            </a:extLst>
          </p:cNvPr>
          <p:cNvCxnSpPr>
            <a:cxnSpLocks/>
          </p:cNvCxnSpPr>
          <p:nvPr userDrawn="1"/>
        </p:nvCxnSpPr>
        <p:spPr>
          <a:xfrm>
            <a:off x="838200" y="523117"/>
            <a:ext cx="751941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700EA7-3225-C743-900C-3B3E4E60B605}"/>
              </a:ext>
            </a:extLst>
          </p:cNvPr>
          <p:cNvSpPr txBox="1">
            <a:spLocks/>
          </p:cNvSpPr>
          <p:nvPr userDrawn="1"/>
        </p:nvSpPr>
        <p:spPr>
          <a:xfrm>
            <a:off x="733213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800" b="0" i="0" kern="1200" smtClean="0">
                <a:solidFill>
                  <a:schemeClr val="accent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IE" b="1" dirty="0" err="1"/>
              <a:t>www.ucd.ie</a:t>
            </a:r>
            <a:r>
              <a:rPr lang="en-IE" b="1" dirty="0"/>
              <a:t>/</a:t>
            </a:r>
            <a:r>
              <a:rPr lang="en-IE" b="1" dirty="0" err="1"/>
              <a:t>nmhs</a:t>
            </a:r>
            <a:endParaRPr lang="en-IE" dirty="0"/>
          </a:p>
        </p:txBody>
      </p: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C438B26F-3C54-7271-2943-3662CE8A3EE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384489" y="155712"/>
            <a:ext cx="3523883" cy="77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1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2" r:id="rId2"/>
    <p:sldLayoutId id="2147483691" r:id="rId3"/>
    <p:sldLayoutId id="2147483674" r:id="rId4"/>
    <p:sldLayoutId id="2147483686" r:id="rId5"/>
    <p:sldLayoutId id="2147483688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300" b="0" i="0" kern="1200">
          <a:solidFill>
            <a:srgbClr val="003863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864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59BAD-3536-4EFE-2776-8AACE8582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C8D8F-7ADC-CDDA-F00B-B4487DB16E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F3E04-C2A4-0752-A83F-E9A13CE894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CA25D-B789-AB81-80D1-F9C2EA0EDE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726531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E963-6359-DCCF-5475-F4DBCC44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6C0F07-0E7E-E078-5ADD-8D7C215636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279063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593FB-255A-35C0-E54C-25118599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42E4C6-97DE-E72F-2DAE-30B3B486F1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148433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54AD6-A367-B99A-F95E-4315166D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F1988F-EDAE-FDC9-2560-E2A228A07C4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CB64DF-E5D5-4F98-A4BA-0B78F234E3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26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9BB71-BB65-B995-5E2D-DCDACEF9C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25E1EE-C3A0-E370-0DA2-A0539F23D39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 dirty="0">
                <a:ea typeface="Raleway"/>
                <a:sym typeface="Raleway"/>
              </a:rPr>
              <a:t>We are forging the future of healthcare.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5FBB6-C098-C00B-330F-B052C88844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21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0C2B0-FEF8-9737-7181-827C69774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EFC309-9C12-31BD-2313-F78143C4BB7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1652A0-1D92-7BCD-35A4-736FF313CF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56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6B38A-CF55-69DA-9469-C6F9AE9E3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75A055-B562-35A4-2EC7-AE8DBDFE5C8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D044A5-1E5B-FB0F-5402-4B075E1F86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20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186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2C5A8C-EEBD-0E1C-5151-9A1BD55AA0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929333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D355F1-B420-9CC9-3297-B7532DB475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67246-E810-F7FE-EA35-907FB30011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13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68B17-883E-5E3E-036F-F6B3176EBB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E7C30-2E5D-0383-CE40-200B5716F1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31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B5FB3DA-A677-E5CE-97DD-CC011C19CD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2C6E7-B2D8-CCAE-8A52-E65C770335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12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605A0-9946-3AA2-CA74-4FEAFBAC88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EB8DBD-D499-666E-D8CE-4F5796723F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42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017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13085-B9E1-AB85-4EEC-C21CF706F8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E304CE-A3B5-9605-EDDA-532D4F321E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F27F98F8-51DF-5D62-B691-D75547F3AD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5067" y="6356350"/>
            <a:ext cx="4114800" cy="365125"/>
          </a:xfrm>
        </p:spPr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921948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5C9C-F825-1ED5-BD2A-C595C214A1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FEABD2-27F2-3DBA-F4EC-AB476C0B40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8A552591-F91F-15AB-48E1-0045726370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5067" y="6356350"/>
            <a:ext cx="4114800" cy="365125"/>
          </a:xfrm>
        </p:spPr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501811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97789-AE94-A2E9-BC5B-83F7CDB2A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E9EE7-C9CA-E867-F9C2-BAE4CF417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E3901-C594-E857-FE1F-FB5D130F0B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85972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58BC3-FFD6-D322-B230-A0E41E313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08F177-2537-665A-3FC3-E303230811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BEAC04-10B2-56B6-C24D-18311B9BBBB7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58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4B81E-EA83-2507-2BAB-B070C877E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D6853-8457-F89C-1998-D60CF95D2A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5514B-FA26-CB1E-0C5D-48361F574F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CD06D4-A38E-2613-F445-D4EA84AA5935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01210"/>
      </p:ext>
    </p:extLst>
  </p:cSld>
  <p:clrMapOvr>
    <a:masterClrMapping/>
  </p:clrMapOvr>
</p:sld>
</file>

<file path=ppt/theme/theme1.xml><?xml version="1.0" encoding="utf-8"?>
<a:theme xmlns:a="http://schemas.openxmlformats.org/drawingml/2006/main" name="Opening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ight Theme">
  <a:themeElements>
    <a:clrScheme name="UCD RTTF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ark theme">
  <a:themeElements>
    <a:clrScheme name="UCD RTTF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mage slides">
  <a:themeElements>
    <a:clrScheme name="UCD RTTF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</TotalTime>
  <Words>104</Words>
  <Application>Microsoft Macintosh PowerPoint</Application>
  <PresentationFormat>Widescreen</PresentationFormat>
  <Paragraphs>13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Raleway</vt:lpstr>
      <vt:lpstr>Verdana</vt:lpstr>
      <vt:lpstr>Opening Slides</vt:lpstr>
      <vt:lpstr>Light Theme</vt:lpstr>
      <vt:lpstr>Dark theme</vt:lpstr>
      <vt:lpstr>Image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Sheena  Flynn</dc:creator>
  <cp:lastModifiedBy>Roisin Roberts</cp:lastModifiedBy>
  <cp:revision>44</cp:revision>
  <dcterms:created xsi:type="dcterms:W3CDTF">2019-12-04T12:34:21Z</dcterms:created>
  <dcterms:modified xsi:type="dcterms:W3CDTF">2024-06-06T09:59:36Z</dcterms:modified>
</cp:coreProperties>
</file>