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71" r:id="rId7"/>
    <p:sldId id="269" r:id="rId8"/>
    <p:sldId id="266" r:id="rId9"/>
    <p:sldId id="276" r:id="rId10"/>
    <p:sldId id="270" r:id="rId11"/>
    <p:sldId id="273" r:id="rId12"/>
    <p:sldId id="277" r:id="rId13"/>
    <p:sldId id="278" r:id="rId14"/>
    <p:sldId id="268" r:id="rId15"/>
    <p:sldId id="275" r:id="rId16"/>
    <p:sldId id="279" r:id="rId17"/>
    <p:sldId id="265" r:id="rId18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19"/>
    </p:embeddedFont>
    <p:embeddedFont>
      <p:font typeface="Arial Bold" panose="020B0704020202020204" pitchFamily="34" charset="0"/>
      <p:bold r:id="rId20"/>
    </p:embeddedFont>
    <p:embeddedFont>
      <p:font typeface="MS Mincho" panose="02020609040205080304" pitchFamily="49" charset="-128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E20"/>
    <a:srgbClr val="385E9D"/>
    <a:srgbClr val="B5BD00"/>
    <a:srgbClr val="CE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97" d="100"/>
          <a:sy n="97" d="100"/>
        </p:scale>
        <p:origin x="-73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D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:\Publicity\OpenAccess\UKDataService\TestArea\bit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43416"/>
          <a:stretch/>
        </p:blipFill>
        <p:spPr bwMode="auto">
          <a:xfrm>
            <a:off x="6516216" y="0"/>
            <a:ext cx="2627784" cy="6858000"/>
          </a:xfrm>
          <a:prstGeom prst="rect">
            <a:avLst/>
          </a:prstGeom>
          <a:noFill/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7272808" cy="2420888"/>
          </a:xfrm>
        </p:spPr>
        <p:txBody>
          <a:bodyPr>
            <a:normAutofit/>
          </a:bodyPr>
          <a:lstStyle>
            <a:lvl1pPr algn="l">
              <a:defRPr sz="4400" b="0" i="0" baseline="0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Insert title here (44pt)</a:t>
            </a:r>
            <a:endParaRPr lang="en-GB" dirty="0"/>
          </a:p>
        </p:txBody>
      </p:sp>
      <p:pic>
        <p:nvPicPr>
          <p:cNvPr id="16" name="Picture 8" descr="I:\Publicity\OpenAccess\UKDataService\TestArea\UKDS_Logo_RGB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805264"/>
            <a:ext cx="1446667" cy="872868"/>
          </a:xfrm>
          <a:prstGeom prst="rect">
            <a:avLst/>
          </a:prstGeom>
          <a:noFill/>
        </p:spPr>
      </p:pic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520" y="2708920"/>
            <a:ext cx="4032448" cy="1148409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Name and Job Title on separate lines</a:t>
            </a:r>
            <a:endParaRPr lang="en-GB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0" hasCustomPrompt="1"/>
          </p:nvPr>
        </p:nvSpPr>
        <p:spPr>
          <a:xfrm>
            <a:off x="304800" y="4149725"/>
            <a:ext cx="3979863" cy="14398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Name of meeting and place followed by date on a separate line</a:t>
            </a:r>
            <a:endParaRPr lang="en-GB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309594" y="471584"/>
            <a:ext cx="8208912" cy="5088"/>
          </a:xfrm>
          <a:prstGeom prst="line">
            <a:avLst/>
          </a:prstGeom>
          <a:ln>
            <a:solidFill>
              <a:srgbClr val="8E9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5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K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>
            <a:lvl1pPr algn="l">
              <a:defRPr sz="3500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Slide title here (sentence case)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5225" y="1643459"/>
            <a:ext cx="8229600" cy="5141168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</a:defRPr>
            </a:lvl1pPr>
            <a:lvl2pPr marL="742950" indent="-285750">
              <a:buFont typeface="Arial" pitchFamily="34" charset="0"/>
              <a:buChar char="•"/>
              <a:defRPr sz="2000" baseline="0">
                <a:latin typeface="Arial" panose="020B0604020202020204" pitchFamily="34" charset="0"/>
              </a:defRPr>
            </a:lvl2pPr>
            <a:lvl3pPr marL="1257300" indent="-342900">
              <a:buFont typeface="Arial" pitchFamily="34" charset="0"/>
              <a:buChar char="•"/>
              <a:defRPr sz="1800" baseline="0">
                <a:latin typeface="Arial" panose="020B0604020202020204" pitchFamily="34" charset="0"/>
              </a:defRPr>
            </a:lvl3pPr>
          </a:lstStyle>
          <a:p>
            <a:r>
              <a:rPr lang="en-GB" dirty="0" smtClean="0"/>
              <a:t>Bullet points are in sentence case (24pt </a:t>
            </a:r>
            <a:r>
              <a:rPr lang="en-GB" dirty="0" err="1" smtClean="0"/>
              <a:t>Museo</a:t>
            </a:r>
            <a:r>
              <a:rPr lang="en-GB" dirty="0" smtClean="0"/>
              <a:t> Sans)</a:t>
            </a:r>
          </a:p>
          <a:p>
            <a:pPr lvl="1"/>
            <a:r>
              <a:rPr lang="en-US" dirty="0" smtClean="0"/>
              <a:t>Even second level points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7" name="Picture 6" descr="I:\Publicity\OpenAccess\UKDataService\TestArea\bit1.pn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88382"/>
          <a:stretch/>
        </p:blipFill>
        <p:spPr bwMode="auto">
          <a:xfrm>
            <a:off x="8604448" y="-1683568"/>
            <a:ext cx="539552" cy="6858000"/>
          </a:xfrm>
          <a:prstGeom prst="rect">
            <a:avLst/>
          </a:prstGeom>
          <a:noFill/>
        </p:spPr>
      </p:pic>
      <p:pic>
        <p:nvPicPr>
          <p:cNvPr id="8" name="Picture 2" descr="I:\Publicity\OpenAccess\UKDataService\Logos\UK_Data_Service_Logos\Web_Screen\Primary_logo\UKDS_Logo_RGB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021288"/>
            <a:ext cx="1265137" cy="763339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309594" y="471584"/>
            <a:ext cx="8208912" cy="5088"/>
          </a:xfrm>
          <a:prstGeom prst="line">
            <a:avLst/>
          </a:prstGeom>
          <a:ln>
            <a:solidFill>
              <a:srgbClr val="8E9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81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DS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7" y="1588"/>
            <a:ext cx="26273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67544" y="2420888"/>
            <a:ext cx="5040313" cy="576064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Contact details: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8313" y="3213100"/>
            <a:ext cx="5040312" cy="576263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Name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309594" y="471584"/>
            <a:ext cx="8208912" cy="5088"/>
          </a:xfrm>
          <a:prstGeom prst="line">
            <a:avLst/>
          </a:prstGeom>
          <a:ln>
            <a:solidFill>
              <a:srgbClr val="8E9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6" hasCustomPrompt="1"/>
          </p:nvPr>
        </p:nvSpPr>
        <p:spPr>
          <a:xfrm>
            <a:off x="468313" y="4076700"/>
            <a:ext cx="5040312" cy="720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dirty="0" smtClean="0"/>
              <a:t>Email</a:t>
            </a:r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251520" y="505779"/>
            <a:ext cx="5918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</a:rPr>
              <a:t>Questions</a:t>
            </a:r>
            <a:endParaRPr lang="en-GB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61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EFBBAD-C8FA-48BD-A508-1A92C9B4AB4D}" type="datetimeFigureOut">
              <a:rPr lang="en-GB" smtClean="0"/>
              <a:pPr/>
              <a:t>20/06/2016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5EB53F1-2B6B-4145-8690-A00B65B2E43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1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-archive.ac.uk/create-manage/consent-ethics/anonymisation" TargetMode="External"/><Relationship Id="rId2" Type="http://schemas.openxmlformats.org/officeDocument/2006/relationships/hyperlink" Target="http://libguides.ucd.ie/data/ethic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k.sagepub.com/en-gb/eur/managing-and-sharing-research-data/book240297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s.gov.uk/methodology/methodologytopicsandstatisticalconcepts/disclosurecontrol/policyforsocialsurveymicrodata" TargetMode="External"/><Relationship Id="rId2" Type="http://schemas.openxmlformats.org/officeDocument/2006/relationships/hyperlink" Target="http://libguides.ucd.ie/data/ethic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ide-r.org/packages/cran/sdcMicro/docs/sdcMicro" TargetMode="External"/><Relationship Id="rId2" Type="http://schemas.openxmlformats.org/officeDocument/2006/relationships/hyperlink" Target="http://neon.vb.cbs.nl/casc/mu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272808" cy="2420888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Anonymising quantitative data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5976664" cy="1296144"/>
          </a:xfrm>
        </p:spPr>
        <p:txBody>
          <a:bodyPr>
            <a:normAutofit/>
          </a:bodyPr>
          <a:lstStyle/>
          <a:p>
            <a:r>
              <a:rPr lang="en-GB" dirty="0" smtClean="0"/>
              <a:t>Dr Sharon Bolton</a:t>
            </a:r>
          </a:p>
          <a:p>
            <a:r>
              <a:rPr lang="en-GB" dirty="0" smtClean="0"/>
              <a:t>UK Data Service</a:t>
            </a:r>
          </a:p>
          <a:p>
            <a:r>
              <a:rPr lang="en-GB" dirty="0" smtClean="0"/>
              <a:t>UK Data Archive, University of Essex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3528" y="4509120"/>
            <a:ext cx="6048672" cy="1439863"/>
          </a:xfrm>
        </p:spPr>
        <p:txBody>
          <a:bodyPr/>
          <a:lstStyle/>
          <a:p>
            <a:r>
              <a:rPr lang="en-GB" dirty="0"/>
              <a:t>Anonymising Research </a:t>
            </a:r>
            <a:r>
              <a:rPr lang="en-GB" dirty="0" smtClean="0"/>
              <a:t>Data workshop</a:t>
            </a:r>
          </a:p>
          <a:p>
            <a:r>
              <a:rPr lang="en-GB" dirty="0" smtClean="0"/>
              <a:t>Dublin, 22 June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4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0811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Quiz 2: detailed religion categories</a:t>
            </a:r>
            <a:endParaRPr lang="en-GB" sz="3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171252"/>
              </p:ext>
            </p:extLst>
          </p:nvPr>
        </p:nvGraphicFramePr>
        <p:xfrm>
          <a:off x="1691680" y="1556790"/>
          <a:ext cx="5184575" cy="4248469"/>
        </p:xfrm>
        <a:graphic>
          <a:graphicData uri="http://schemas.openxmlformats.org/drawingml/2006/table">
            <a:tbl>
              <a:tblPr firstRow="1" lastRow="1">
                <a:tableStyleId>{69C7853C-536D-4A76-A0AE-DD22124D55A5}</a:tableStyleId>
              </a:tblPr>
              <a:tblGrid>
                <a:gridCol w="2496650"/>
                <a:gridCol w="1253358"/>
                <a:gridCol w="1434567"/>
              </a:tblGrid>
              <a:tr h="46322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Religious affiliation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470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Frequency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Valid Percent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146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1 Protestant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41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41.4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5146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2 Anglican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4.0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5146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3 Catholic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26.3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5146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4 Muslim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8.1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5146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5 Sikh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5.1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5146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6 Jehovah's Witness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6.1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5146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7 Methodist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5146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8 Mormon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5146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9 Baptist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5146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10 Buddhist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3.0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5146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11 None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5146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12 No religion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5146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13 Moravian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5146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Total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99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 dirty="0">
                          <a:effectLst/>
                        </a:rPr>
                        <a:t>100.0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15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0811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Quiz 2: religion categories aggregated</a:t>
            </a:r>
            <a:endParaRPr lang="en-GB" sz="3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11888"/>
              </p:ext>
            </p:extLst>
          </p:nvPr>
        </p:nvGraphicFramePr>
        <p:xfrm>
          <a:off x="1619673" y="1700805"/>
          <a:ext cx="5400600" cy="3888434"/>
        </p:xfrm>
        <a:graphic>
          <a:graphicData uri="http://schemas.openxmlformats.org/drawingml/2006/table">
            <a:tbl>
              <a:tblPr firstRow="1" lastRow="1">
                <a:tableStyleId>{69C7853C-536D-4A76-A0AE-DD22124D55A5}</a:tableStyleId>
              </a:tblPr>
              <a:tblGrid>
                <a:gridCol w="2600677"/>
                <a:gridCol w="1305582"/>
                <a:gridCol w="1494341"/>
              </a:tblGrid>
              <a:tr h="46929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Religious affiliation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694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Frequency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Valid Percent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24599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1 Protestant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49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49.0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24599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3 Catholic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26.0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24599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4 Muslim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8.0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24599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5 Sikh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5.0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24599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6 Other religion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10.0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24599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7 No religion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24599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>
                          <a:effectLst/>
                        </a:rPr>
                        <a:t>Total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 dirty="0">
                          <a:effectLst/>
                        </a:rPr>
                        <a:t>100.0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9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Quiz 3: age</a:t>
            </a:r>
            <a:br>
              <a:rPr lang="en-GB" sz="3200" dirty="0" smtClean="0"/>
            </a:br>
            <a:r>
              <a:rPr lang="en-GB" sz="3200" dirty="0" smtClean="0"/>
              <a:t>in years</a:t>
            </a:r>
            <a:endParaRPr lang="en-GB" sz="3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848288"/>
              </p:ext>
            </p:extLst>
          </p:nvPr>
        </p:nvGraphicFramePr>
        <p:xfrm>
          <a:off x="2339752" y="692696"/>
          <a:ext cx="5040560" cy="5832656"/>
        </p:xfrm>
        <a:graphic>
          <a:graphicData uri="http://schemas.openxmlformats.org/drawingml/2006/table">
            <a:tbl>
              <a:tblPr firstRow="1" lastRow="1">
                <a:tableStyleId>{69C7853C-536D-4A76-A0AE-DD22124D55A5}</a:tableStyleId>
              </a:tblPr>
              <a:tblGrid>
                <a:gridCol w="2427300"/>
                <a:gridCol w="1218543"/>
                <a:gridCol w="1394717"/>
              </a:tblGrid>
              <a:tr h="19123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 in years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7420" marR="7420" marT="742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123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8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Valid Percent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 anchor="b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9.0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4.0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>
                          <a:solidFill>
                            <a:schemeClr val="tx1"/>
                          </a:solidFill>
                          <a:effectLst/>
                        </a:rPr>
                        <a:t>61</a:t>
                      </a:r>
                      <a:endParaRPr lang="en-GB" sz="7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GB" sz="7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  <a:tr h="181673"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u="none" strike="noStrike" dirty="0">
                          <a:effectLst/>
                        </a:rPr>
                        <a:t>Total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u="none" strike="noStrike">
                          <a:effectLst/>
                        </a:rPr>
                        <a:t>100</a:t>
                      </a:r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700" u="none" strike="noStrike" dirty="0">
                          <a:effectLst/>
                        </a:rPr>
                        <a:t>100.0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420" marR="7420" marT="74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5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Quiz 3: banded age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386939"/>
              </p:ext>
            </p:extLst>
          </p:nvPr>
        </p:nvGraphicFramePr>
        <p:xfrm>
          <a:off x="1907704" y="1556792"/>
          <a:ext cx="4968551" cy="3960438"/>
        </p:xfrm>
        <a:graphic>
          <a:graphicData uri="http://schemas.openxmlformats.org/drawingml/2006/table">
            <a:tbl>
              <a:tblPr firstRow="1" lastRow="1">
                <a:tableStyleId>{69C7853C-536D-4A76-A0AE-DD22124D55A5}</a:tableStyleId>
              </a:tblPr>
              <a:tblGrid>
                <a:gridCol w="2392623"/>
                <a:gridCol w="1201135"/>
                <a:gridCol w="1374793"/>
              </a:tblGrid>
              <a:tr h="4918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Age (banded)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 Bold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770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 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u="none" strike="noStrike" dirty="0">
                          <a:effectLst/>
                        </a:rPr>
                        <a:t>Frequency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u="none" strike="noStrike">
                          <a:effectLst/>
                        </a:rPr>
                        <a:t>Valid Percent</a:t>
                      </a:r>
                      <a:endParaRPr lang="en-GB" sz="9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91819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u="none" strike="noStrike" dirty="0">
                          <a:effectLst/>
                        </a:rPr>
                        <a:t>1 </a:t>
                      </a:r>
                      <a:r>
                        <a:rPr lang="en-GB" sz="900" b="1" u="none" strike="noStrike" dirty="0" smtClean="0">
                          <a:effectLst/>
                        </a:rPr>
                        <a:t>    16-20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40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40.0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91819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u="none" strike="noStrike" dirty="0">
                          <a:effectLst/>
                        </a:rPr>
                        <a:t>2 </a:t>
                      </a:r>
                      <a:r>
                        <a:rPr lang="en-GB" sz="900" b="1" u="none" strike="noStrike" dirty="0" smtClean="0">
                          <a:effectLst/>
                        </a:rPr>
                        <a:t>    21-30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22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22.0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91819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u="none" strike="noStrike" dirty="0">
                          <a:effectLst/>
                        </a:rPr>
                        <a:t>4 </a:t>
                      </a:r>
                      <a:r>
                        <a:rPr lang="en-GB" sz="900" b="1" u="none" strike="noStrike" dirty="0" smtClean="0">
                          <a:effectLst/>
                        </a:rPr>
                        <a:t>    41-50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>
                          <a:effectLst/>
                        </a:rPr>
                        <a:t>13</a:t>
                      </a:r>
                      <a:endParaRPr lang="en-GB" sz="9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13.0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91819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u="none" strike="noStrike" dirty="0">
                          <a:effectLst/>
                        </a:rPr>
                        <a:t>5 </a:t>
                      </a:r>
                      <a:r>
                        <a:rPr lang="en-GB" sz="900" b="1" u="none" strike="noStrike" dirty="0" smtClean="0">
                          <a:effectLst/>
                        </a:rPr>
                        <a:t>    51-60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>
                          <a:effectLst/>
                        </a:rPr>
                        <a:t>19</a:t>
                      </a:r>
                      <a:endParaRPr lang="en-GB" sz="9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19.0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91819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b="1" u="none" strike="noStrike" dirty="0">
                          <a:effectLst/>
                        </a:rPr>
                        <a:t>6 </a:t>
                      </a:r>
                      <a:r>
                        <a:rPr lang="en-GB" sz="900" b="1" u="none" strike="noStrike" dirty="0" smtClean="0">
                          <a:effectLst/>
                        </a:rPr>
                        <a:t>    60-64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>
                          <a:effectLst/>
                        </a:rPr>
                        <a:t>6</a:t>
                      </a:r>
                      <a:endParaRPr lang="en-GB" sz="9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u="none" strike="noStrike" dirty="0">
                          <a:effectLst/>
                        </a:rPr>
                        <a:t>6.0</a:t>
                      </a:r>
                      <a:endParaRPr lang="en-GB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491819">
                <a:tc>
                  <a:txBody>
                    <a:bodyPr/>
                    <a:lstStyle/>
                    <a:p>
                      <a:pPr algn="l" fontAlgn="t"/>
                      <a:r>
                        <a:rPr lang="en-GB" sz="900" u="none" strike="noStrike">
                          <a:effectLst/>
                        </a:rPr>
                        <a:t>Total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>
                          <a:effectLst/>
                        </a:rPr>
                        <a:t>100</a:t>
                      </a:r>
                      <a:endParaRPr lang="en-GB" sz="9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u="none" strike="noStrike" dirty="0">
                          <a:effectLst/>
                        </a:rPr>
                        <a:t>100.0</a:t>
                      </a:r>
                      <a:endParaRPr lang="en-GB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2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225" y="1643459"/>
            <a:ext cx="8229600" cy="4665861"/>
          </a:xfrm>
        </p:spPr>
        <p:txBody>
          <a:bodyPr/>
          <a:lstStyle/>
          <a:p>
            <a:r>
              <a:rPr lang="en-GB" dirty="0"/>
              <a:t>Don’t over </a:t>
            </a:r>
            <a:r>
              <a:rPr lang="en-GB" dirty="0" smtClean="0"/>
              <a:t>anonymise - </a:t>
            </a:r>
            <a:r>
              <a:rPr lang="en-GB" dirty="0" smtClean="0"/>
              <a:t>find </a:t>
            </a:r>
            <a:r>
              <a:rPr lang="en-GB" dirty="0" smtClean="0"/>
              <a:t>balance between protecting </a:t>
            </a:r>
            <a:r>
              <a:rPr lang="en-GB" dirty="0" smtClean="0"/>
              <a:t>respondents’ confidentiality and </a:t>
            </a:r>
            <a:r>
              <a:rPr lang="en-GB" dirty="0" smtClean="0"/>
              <a:t>maintaining </a:t>
            </a:r>
            <a:r>
              <a:rPr lang="en-GB" dirty="0" smtClean="0"/>
              <a:t>research </a:t>
            </a:r>
            <a:r>
              <a:rPr lang="en-GB" dirty="0" smtClean="0"/>
              <a:t>usability of </a:t>
            </a:r>
            <a:r>
              <a:rPr lang="en-GB" dirty="0" smtClean="0"/>
              <a:t>data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Can’t fully </a:t>
            </a:r>
            <a:r>
              <a:rPr lang="en-GB" dirty="0" smtClean="0"/>
              <a:t>anonymise data without removing all the useful </a:t>
            </a:r>
            <a:r>
              <a:rPr lang="en-GB" dirty="0" smtClean="0"/>
              <a:t>detail? Go </a:t>
            </a:r>
            <a:r>
              <a:rPr lang="en-GB" dirty="0" smtClean="0"/>
              <a:t>back to the 5 Safes – think about access control: </a:t>
            </a:r>
            <a:r>
              <a:rPr lang="en-GB" dirty="0" smtClean="0">
                <a:solidFill>
                  <a:srgbClr val="78BE20"/>
                </a:solidFill>
              </a:rPr>
              <a:t>Safe people, Safe settings, Safe outputs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15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08112"/>
          </a:xfrm>
        </p:spPr>
        <p:txBody>
          <a:bodyPr>
            <a:normAutofit/>
          </a:bodyPr>
          <a:lstStyle/>
          <a:p>
            <a:r>
              <a:rPr lang="en-GB" sz="2800" dirty="0"/>
              <a:t>Access control</a:t>
            </a:r>
            <a:endParaRPr lang="en-GB" sz="3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5544616"/>
          </a:xfrm>
        </p:spPr>
        <p:txBody>
          <a:bodyPr>
            <a:normAutofit/>
          </a:bodyPr>
          <a:lstStyle/>
          <a:p>
            <a:endParaRPr lang="en-GB" sz="1800" dirty="0"/>
          </a:p>
          <a:p>
            <a:pPr>
              <a:lnSpc>
                <a:spcPct val="110000"/>
              </a:lnSpc>
            </a:pPr>
            <a:r>
              <a:rPr lang="en-GB" sz="2000" dirty="0" smtClean="0">
                <a:cs typeface="Arial" pitchFamily="34" charset="0"/>
              </a:rPr>
              <a:t>At UK Data Service, data </a:t>
            </a:r>
            <a:r>
              <a:rPr lang="en-GB" sz="2000" dirty="0">
                <a:cs typeface="Arial" pitchFamily="34" charset="0"/>
              </a:rPr>
              <a:t>available under </a:t>
            </a:r>
            <a:r>
              <a:rPr lang="en-GB" sz="2000" dirty="0" smtClean="0">
                <a:cs typeface="Arial" pitchFamily="34" charset="0"/>
              </a:rPr>
              <a:t>3 </a:t>
            </a:r>
            <a:r>
              <a:rPr lang="en-GB" sz="2000" dirty="0">
                <a:cs typeface="Arial" pitchFamily="34" charset="0"/>
              </a:rPr>
              <a:t>access levels: </a:t>
            </a:r>
          </a:p>
          <a:p>
            <a:pPr lvl="1">
              <a:lnSpc>
                <a:spcPct val="110000"/>
              </a:lnSpc>
            </a:pPr>
            <a:endParaRPr lang="en-GB" sz="1000" dirty="0" smtClean="0">
              <a:solidFill>
                <a:srgbClr val="78BE20"/>
              </a:solidFill>
              <a:cs typeface="Arial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GB" dirty="0" smtClean="0">
                <a:solidFill>
                  <a:srgbClr val="78BE20"/>
                </a:solidFill>
                <a:cs typeface="Arial" pitchFamily="34" charset="0"/>
              </a:rPr>
              <a:t>OPEN </a:t>
            </a:r>
            <a:r>
              <a:rPr lang="en-GB" dirty="0" smtClean="0">
                <a:cs typeface="Arial" pitchFamily="34" charset="0"/>
              </a:rPr>
              <a:t>– open public access</a:t>
            </a:r>
            <a:br>
              <a:rPr lang="en-GB" dirty="0" smtClean="0">
                <a:cs typeface="Arial" pitchFamily="34" charset="0"/>
              </a:rPr>
            </a:br>
            <a:endParaRPr lang="en-GB" dirty="0">
              <a:cs typeface="Arial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GB" dirty="0">
                <a:solidFill>
                  <a:srgbClr val="78BE20"/>
                </a:solidFill>
                <a:cs typeface="Arial" pitchFamily="34" charset="0"/>
              </a:rPr>
              <a:t>SAFEGUARDED </a:t>
            </a:r>
            <a:r>
              <a:rPr lang="en-GB" dirty="0" smtClean="0">
                <a:cs typeface="Arial" pitchFamily="34" charset="0"/>
              </a:rPr>
              <a:t>– downloadable, but </a:t>
            </a:r>
            <a:r>
              <a:rPr lang="en-GB" altLang="en-US" dirty="0" smtClean="0">
                <a:ea typeface="ＭＳ Ｐゴシック" pitchFamily="34" charset="-128"/>
              </a:rPr>
              <a:t>use is traceable</a:t>
            </a:r>
            <a:endParaRPr lang="en-GB" dirty="0" smtClean="0">
              <a:cs typeface="Arial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GB" sz="2000" dirty="0" smtClean="0">
                <a:cs typeface="Arial" pitchFamily="34" charset="0"/>
              </a:rPr>
              <a:t>Registered users only </a:t>
            </a:r>
            <a:r>
              <a:rPr lang="en-GB" sz="2000" i="1" dirty="0" smtClean="0"/>
              <a:t>(agree not to try to identify any individual respondents)</a:t>
            </a:r>
            <a:br>
              <a:rPr lang="en-GB" sz="2000" i="1" dirty="0" smtClean="0"/>
            </a:br>
            <a:endParaRPr lang="en-GB" altLang="en-US" sz="1100" dirty="0" smtClean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GB" altLang="en-US" sz="2000" dirty="0" smtClean="0">
                <a:ea typeface="ＭＳ Ｐゴシック" pitchFamily="34" charset="-128"/>
              </a:rPr>
              <a:t>Special </a:t>
            </a:r>
            <a:r>
              <a:rPr lang="en-GB" altLang="en-US" sz="2000" dirty="0" smtClean="0">
                <a:ea typeface="ＭＳ Ｐゴシック" pitchFamily="34" charset="-128"/>
              </a:rPr>
              <a:t>agreements/licence: permission-only access; approved </a:t>
            </a:r>
            <a:r>
              <a:rPr lang="en-GB" altLang="en-US" sz="2000" dirty="0" smtClean="0">
                <a:ea typeface="ＭＳ Ｐゴシック" pitchFamily="34" charset="-128"/>
              </a:rPr>
              <a:t>projects – usage agreed </a:t>
            </a:r>
            <a:r>
              <a:rPr lang="en-GB" altLang="en-US" sz="2000" dirty="0">
                <a:ea typeface="ＭＳ Ｐゴシック" pitchFamily="34" charset="-128"/>
              </a:rPr>
              <a:t>in advance</a:t>
            </a:r>
            <a:endParaRPr lang="en-GB" altLang="en-US" sz="2000" dirty="0" smtClean="0">
              <a:ea typeface="ＭＳ Ｐゴシック" pitchFamily="34" charset="-128"/>
            </a:endParaRPr>
          </a:p>
          <a:p>
            <a:pPr marL="914400" lvl="2" indent="0">
              <a:lnSpc>
                <a:spcPct val="80000"/>
              </a:lnSpc>
              <a:buNone/>
            </a:pPr>
            <a:endParaRPr lang="en-GB" altLang="en-US" sz="2000" dirty="0">
              <a:ea typeface="ＭＳ Ｐゴシック" pitchFamily="34" charset="-128"/>
            </a:endParaRPr>
          </a:p>
          <a:p>
            <a:pPr lvl="1">
              <a:lnSpc>
                <a:spcPct val="110000"/>
              </a:lnSpc>
            </a:pPr>
            <a:r>
              <a:rPr lang="en-GB" dirty="0" smtClean="0">
                <a:solidFill>
                  <a:srgbClr val="78BE20"/>
                </a:solidFill>
                <a:cs typeface="Arial" pitchFamily="34" charset="0"/>
              </a:rPr>
              <a:t>CONTROLLED </a:t>
            </a:r>
            <a:r>
              <a:rPr lang="en-GB" dirty="0" smtClean="0">
                <a:cs typeface="Arial" pitchFamily="34" charset="0"/>
              </a:rPr>
              <a:t>– </a:t>
            </a:r>
            <a:r>
              <a:rPr lang="en-GB" altLang="en-US" dirty="0" smtClean="0">
                <a:ea typeface="ＭＳ Ｐゴシック" pitchFamily="34" charset="-128"/>
              </a:rPr>
              <a:t>accredited </a:t>
            </a:r>
            <a:r>
              <a:rPr lang="en-GB" altLang="en-US" dirty="0" smtClean="0">
                <a:ea typeface="ＭＳ Ｐゴシック" pitchFamily="34" charset="-128"/>
              </a:rPr>
              <a:t>users take </a:t>
            </a:r>
            <a:r>
              <a:rPr lang="en-GB" altLang="en-US" dirty="0" smtClean="0">
                <a:ea typeface="ＭＳ Ｐゴシック" pitchFamily="34" charset="-128"/>
              </a:rPr>
              <a:t>a </a:t>
            </a:r>
            <a:r>
              <a:rPr lang="en-GB" altLang="en-US" dirty="0" smtClean="0">
                <a:ea typeface="ＭＳ Ｐゴシック" pitchFamily="34" charset="-128"/>
              </a:rPr>
              <a:t>further training course</a:t>
            </a:r>
            <a:endParaRPr lang="en-GB" altLang="en-US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GB" altLang="en-US" sz="2000" dirty="0">
                <a:ea typeface="ＭＳ Ｐゴシック" pitchFamily="34" charset="-128"/>
              </a:rPr>
              <a:t>Access via on-site </a:t>
            </a:r>
            <a:r>
              <a:rPr lang="en-GB" altLang="en-US" sz="2000" dirty="0" smtClean="0">
                <a:ea typeface="ＭＳ Ｐゴシック" pitchFamily="34" charset="-128"/>
              </a:rPr>
              <a:t>safe setting or </a:t>
            </a:r>
            <a:r>
              <a:rPr lang="en-GB" altLang="en-US" sz="2000" dirty="0">
                <a:ea typeface="ＭＳ Ｐゴシック" pitchFamily="34" charset="-128"/>
              </a:rPr>
              <a:t>virtual secure environment </a:t>
            </a:r>
            <a:endParaRPr lang="en-GB" altLang="en-US" sz="2000" dirty="0" smtClean="0">
              <a:ea typeface="ＭＳ Ｐゴシック" pitchFamily="34" charset="-128"/>
            </a:endParaRPr>
          </a:p>
          <a:p>
            <a:pPr marL="914400" lvl="2" indent="0">
              <a:lnSpc>
                <a:spcPct val="80000"/>
              </a:lnSpc>
              <a:buNone/>
            </a:pPr>
            <a:r>
              <a:rPr lang="en-GB" altLang="en-US" sz="2000" dirty="0" smtClean="0">
                <a:ea typeface="ＭＳ Ｐゴシック" pitchFamily="34" charset="-128"/>
              </a:rPr>
              <a:t>    (SecureLab)</a:t>
            </a:r>
            <a:br>
              <a:rPr lang="en-GB" altLang="en-US" sz="2000" dirty="0" smtClean="0">
                <a:ea typeface="ＭＳ Ｐゴシック" pitchFamily="34" charset="-128"/>
              </a:rPr>
            </a:br>
            <a:endParaRPr lang="en-GB" altLang="en-US" sz="2000" dirty="0" smtClean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GB" sz="2000" dirty="0">
                <a:ea typeface="ＭＳ Ｐゴシック" pitchFamily="34" charset="-128"/>
                <a:cs typeface="Arial" pitchFamily="34" charset="0"/>
              </a:rPr>
              <a:t>Outputs </a:t>
            </a:r>
            <a:r>
              <a:rPr lang="en-GB" sz="2000" dirty="0" smtClean="0">
                <a:ea typeface="ＭＳ Ｐゴシック" pitchFamily="34" charset="-128"/>
                <a:cs typeface="Arial" pitchFamily="34" charset="0"/>
              </a:rPr>
              <a:t>disclosure-checked before </a:t>
            </a:r>
            <a:r>
              <a:rPr lang="en-GB" sz="2000" dirty="0">
                <a:ea typeface="ＭＳ Ｐゴシック" pitchFamily="34" charset="-128"/>
                <a:cs typeface="Arial" pitchFamily="34" charset="0"/>
              </a:rPr>
              <a:t>publication</a:t>
            </a:r>
            <a:endParaRPr lang="en-GB" sz="2000" dirty="0">
              <a:cs typeface="Arial" pitchFamily="34" charset="0"/>
            </a:endParaRPr>
          </a:p>
          <a:p>
            <a:endParaRPr lang="en-GB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6439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Anonymising quantitative data: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320480"/>
          </a:xfrm>
        </p:spPr>
        <p:txBody>
          <a:bodyPr>
            <a:normAutofit/>
          </a:bodyPr>
          <a:lstStyle/>
          <a:p>
            <a:r>
              <a:rPr lang="en-GB" dirty="0" smtClean="0"/>
              <a:t>Informed consent</a:t>
            </a:r>
            <a:br>
              <a:rPr lang="en-GB" dirty="0" smtClean="0"/>
            </a:br>
            <a:endParaRPr lang="en-GB" sz="1000" dirty="0" smtClean="0"/>
          </a:p>
          <a:p>
            <a:r>
              <a:rPr lang="en-GB" dirty="0" smtClean="0"/>
              <a:t>Think about level of detail needed before data collection</a:t>
            </a:r>
            <a:br>
              <a:rPr lang="en-GB" dirty="0" smtClean="0"/>
            </a:br>
            <a:endParaRPr lang="en-GB" sz="1000" dirty="0" smtClean="0"/>
          </a:p>
          <a:p>
            <a:r>
              <a:rPr lang="en-GB" dirty="0" smtClean="0"/>
              <a:t>Remove direct identifiers</a:t>
            </a:r>
            <a:br>
              <a:rPr lang="en-GB" dirty="0" smtClean="0"/>
            </a:br>
            <a:endParaRPr lang="en-GB" sz="1000" dirty="0" smtClean="0"/>
          </a:p>
          <a:p>
            <a:r>
              <a:rPr lang="en-GB" dirty="0" smtClean="0"/>
              <a:t>Check and treat indirect identifiers to reduce disclosure risk</a:t>
            </a:r>
            <a:br>
              <a:rPr lang="en-GB" dirty="0" smtClean="0"/>
            </a:br>
            <a:endParaRPr lang="en-GB" sz="1000" dirty="0"/>
          </a:p>
          <a:p>
            <a:r>
              <a:rPr lang="en-GB" dirty="0" smtClean="0"/>
              <a:t>Document your changes</a:t>
            </a:r>
            <a:br>
              <a:rPr lang="en-GB" dirty="0" smtClean="0"/>
            </a:br>
            <a:endParaRPr lang="en-GB" sz="1000" dirty="0" smtClean="0"/>
          </a:p>
          <a:p>
            <a:r>
              <a:rPr lang="en-GB" dirty="0" smtClean="0"/>
              <a:t>Balance anonymisation with access control to preserve data usability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9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407321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78BE20"/>
                </a:solidFill>
              </a:rPr>
              <a:t>Guidance on </a:t>
            </a:r>
            <a:r>
              <a:rPr lang="en-GB" dirty="0" smtClean="0">
                <a:solidFill>
                  <a:srgbClr val="78BE20"/>
                </a:solidFill>
              </a:rPr>
              <a:t>anonymisation:</a:t>
            </a:r>
            <a:r>
              <a:rPr lang="en-GB" dirty="0" smtClean="0">
                <a:solidFill>
                  <a:srgbClr val="78BE20"/>
                </a:solidFill>
              </a:rPr>
              <a:t> </a:t>
            </a:r>
          </a:p>
          <a:p>
            <a:endParaRPr lang="en-GB" dirty="0"/>
          </a:p>
          <a:p>
            <a:r>
              <a:rPr lang="en-GB" dirty="0" smtClean="0"/>
              <a:t>UCD: </a:t>
            </a: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libguides.ucd.ie/data/ethics</a:t>
            </a:r>
            <a:endParaRPr lang="en-GB" dirty="0" smtClean="0"/>
          </a:p>
          <a:p>
            <a:endParaRPr lang="en-GB" dirty="0">
              <a:hlinkClick r:id="rId3"/>
            </a:endParaRPr>
          </a:p>
          <a:p>
            <a:r>
              <a:rPr lang="en-GB" dirty="0" smtClean="0"/>
              <a:t>UKDS: </a:t>
            </a:r>
            <a:r>
              <a:rPr lang="en-GB" dirty="0" smtClean="0">
                <a:hlinkClick r:id="rId3"/>
              </a:rPr>
              <a:t>www.data-archive.ac.uk/create-manage/consent-ethics/anonymisation</a:t>
            </a:r>
            <a:endParaRPr lang="en-GB" dirty="0" smtClean="0"/>
          </a:p>
          <a:p>
            <a:endParaRPr lang="en-GB" dirty="0" smtClean="0"/>
          </a:p>
          <a:p>
            <a:r>
              <a:rPr lang="en-GB" i="1" dirty="0" smtClean="0"/>
              <a:t>Managing and </a:t>
            </a:r>
            <a:r>
              <a:rPr lang="en-GB" i="1" dirty="0"/>
              <a:t>Sharing Research </a:t>
            </a:r>
            <a:r>
              <a:rPr lang="en-GB" i="1" dirty="0" smtClean="0"/>
              <a:t>Data book</a:t>
            </a:r>
            <a:endParaRPr lang="en-GB" dirty="0"/>
          </a:p>
          <a:p>
            <a:pPr marL="400050" lvl="1" indent="0">
              <a:buNone/>
            </a:pP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uk.sagepub.com/en-gb/eur/managing-and-sharing-research-data/book240297</a:t>
            </a:r>
            <a:endParaRPr lang="en-GB" dirty="0" smtClean="0"/>
          </a:p>
          <a:p>
            <a:endParaRPr lang="en-GB" dirty="0"/>
          </a:p>
          <a:p>
            <a:pPr marL="400050" lvl="1" indent="0">
              <a:buNone/>
            </a:pP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0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UK Data Service</a:t>
            </a:r>
            <a:endParaRPr lang="en-GB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518457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Single point of access to wide range of social science data: ukdataservice.ac.uk</a:t>
            </a:r>
          </a:p>
          <a:p>
            <a:endParaRPr lang="en-GB" sz="2000" dirty="0" smtClean="0"/>
          </a:p>
          <a:p>
            <a:r>
              <a:rPr lang="en-GB" sz="2000" dirty="0" smtClean="0"/>
              <a:t>Funded by the ESRC to serve the academic community: training and guidance; UK Data Archive established 1967</a:t>
            </a:r>
          </a:p>
          <a:p>
            <a:endParaRPr lang="en-GB" sz="2000" dirty="0" smtClean="0"/>
          </a:p>
          <a:p>
            <a:r>
              <a:rPr lang="en-GB" sz="2000" dirty="0" smtClean="0"/>
              <a:t>Used by academic researchers and students; government analysts; charities; business; research centres; think tanks</a:t>
            </a:r>
          </a:p>
          <a:p>
            <a:endParaRPr lang="en-GB" sz="2000" dirty="0"/>
          </a:p>
          <a:p>
            <a:r>
              <a:rPr lang="en-GB" sz="2000" dirty="0" smtClean="0"/>
              <a:t>Survey microdata; cohort studies; international macrodata; census data; qualitative/mixed methods data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/>
              <a:t>Support and </a:t>
            </a:r>
            <a:r>
              <a:rPr lang="en-GB" sz="2000" dirty="0" smtClean="0"/>
              <a:t>guide data creators, including disclosure review (anonymisation) and preparation for archiving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6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Protecting confidentiality: the ‘5 Safes’</a:t>
            </a:r>
            <a:endParaRPr lang="en-GB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5225" y="1340768"/>
            <a:ext cx="8229600" cy="5040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Five guiding principles:</a:t>
            </a:r>
          </a:p>
          <a:p>
            <a:r>
              <a:rPr lang="en-GB" dirty="0" smtClean="0">
                <a:solidFill>
                  <a:srgbClr val="78BE20"/>
                </a:solidFill>
              </a:rPr>
              <a:t>Safe people</a:t>
            </a:r>
            <a:r>
              <a:rPr lang="en-GB" dirty="0" smtClean="0"/>
              <a:t> </a:t>
            </a:r>
            <a:r>
              <a:rPr lang="en-GB" dirty="0" smtClean="0"/>
              <a:t>- </a:t>
            </a:r>
            <a:r>
              <a:rPr lang="en-GB" dirty="0" smtClean="0"/>
              <a:t>educate researchers to use data </a:t>
            </a:r>
            <a:r>
              <a:rPr lang="en-GB" dirty="0" smtClean="0"/>
              <a:t>safely</a:t>
            </a:r>
            <a:endParaRPr lang="en-GB" dirty="0" smtClean="0"/>
          </a:p>
          <a:p>
            <a:r>
              <a:rPr lang="en-GB" dirty="0" smtClean="0">
                <a:solidFill>
                  <a:srgbClr val="78BE20"/>
                </a:solidFill>
              </a:rPr>
              <a:t>Safe projects</a:t>
            </a:r>
            <a:r>
              <a:rPr lang="en-GB" dirty="0" smtClean="0"/>
              <a:t> </a:t>
            </a:r>
            <a:r>
              <a:rPr lang="en-GB" dirty="0" smtClean="0"/>
              <a:t>- research projects for ‘public good’</a:t>
            </a:r>
            <a:endParaRPr lang="en-GB" dirty="0" smtClean="0"/>
          </a:p>
          <a:p>
            <a:r>
              <a:rPr lang="en-GB" dirty="0" smtClean="0">
                <a:solidFill>
                  <a:srgbClr val="78BE20"/>
                </a:solidFill>
              </a:rPr>
              <a:t>Safe settings</a:t>
            </a:r>
            <a:r>
              <a:rPr lang="en-GB" dirty="0" smtClean="0"/>
              <a:t> - </a:t>
            </a:r>
            <a:r>
              <a:rPr lang="en-GB" dirty="0" smtClean="0"/>
              <a:t>SecureLab </a:t>
            </a:r>
            <a:r>
              <a:rPr lang="en-GB" dirty="0" smtClean="0"/>
              <a:t>system for </a:t>
            </a:r>
            <a:r>
              <a:rPr lang="en-GB" dirty="0"/>
              <a:t>sensitive </a:t>
            </a:r>
            <a:r>
              <a:rPr lang="en-GB" dirty="0" smtClean="0"/>
              <a:t>data </a:t>
            </a:r>
            <a:endParaRPr lang="en-GB" dirty="0" smtClean="0"/>
          </a:p>
          <a:p>
            <a:r>
              <a:rPr lang="en-GB" dirty="0" smtClean="0">
                <a:solidFill>
                  <a:srgbClr val="78BE20"/>
                </a:solidFill>
              </a:rPr>
              <a:t>Safe outputs</a:t>
            </a:r>
            <a:r>
              <a:rPr lang="en-GB" dirty="0" smtClean="0"/>
              <a:t> - SecureLab projects outputs screened</a:t>
            </a:r>
          </a:p>
          <a:p>
            <a:r>
              <a:rPr lang="en-GB" dirty="0" smtClean="0">
                <a:solidFill>
                  <a:srgbClr val="78BE20"/>
                </a:solidFill>
              </a:rPr>
              <a:t>Safe data</a:t>
            </a:r>
            <a:r>
              <a:rPr lang="en-GB" dirty="0" smtClean="0"/>
              <a:t> - treat the data to protect respondent confidentiality</a:t>
            </a:r>
          </a:p>
          <a:p>
            <a:endParaRPr lang="en-GB" dirty="0"/>
          </a:p>
          <a:p>
            <a:r>
              <a:rPr lang="en-GB" dirty="0" smtClean="0"/>
              <a:t>For this session, we will concentrate (mostly) on </a:t>
            </a:r>
            <a:r>
              <a:rPr lang="en-GB" dirty="0" smtClean="0">
                <a:solidFill>
                  <a:srgbClr val="78BE20"/>
                </a:solidFill>
              </a:rPr>
              <a:t>Safe data</a:t>
            </a:r>
            <a:endParaRPr lang="en-GB" dirty="0">
              <a:solidFill>
                <a:srgbClr val="78BE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52128"/>
          </a:xfrm>
        </p:spPr>
        <p:txBody>
          <a:bodyPr>
            <a:normAutofit/>
          </a:bodyPr>
          <a:lstStyle/>
          <a:p>
            <a:r>
              <a:rPr lang="en-GB" dirty="0" smtClean="0"/>
              <a:t>Data collection: </a:t>
            </a:r>
            <a:r>
              <a:rPr lang="en-GB" dirty="0" smtClean="0"/>
              <a:t>planning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1268760"/>
            <a:ext cx="8229600" cy="4752528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Explain to respondents what archiving entails and gain agreement for data sharing – </a:t>
            </a:r>
            <a:r>
              <a:rPr lang="en-GB" dirty="0" smtClean="0">
                <a:solidFill>
                  <a:srgbClr val="78BE20"/>
                </a:solidFill>
              </a:rPr>
              <a:t>informed consent</a:t>
            </a:r>
            <a:br>
              <a:rPr lang="en-GB" dirty="0" smtClean="0">
                <a:solidFill>
                  <a:srgbClr val="78BE20"/>
                </a:solidFill>
              </a:rPr>
            </a:br>
            <a:endParaRPr lang="en-GB" dirty="0" smtClean="0">
              <a:solidFill>
                <a:srgbClr val="78BE20"/>
              </a:solidFill>
            </a:endParaRPr>
          </a:p>
          <a:p>
            <a:r>
              <a:rPr lang="en-GB" dirty="0"/>
              <a:t>Think about disclosure risks before </a:t>
            </a:r>
            <a:r>
              <a:rPr lang="en-GB" dirty="0" smtClean="0"/>
              <a:t>starting – what kind of information do you need to collect</a:t>
            </a:r>
            <a:r>
              <a:rPr lang="en-GB" dirty="0" smtClean="0"/>
              <a:t>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>
              <a:solidFill>
                <a:srgbClr val="78BE20"/>
              </a:solidFill>
            </a:endParaRPr>
          </a:p>
          <a:p>
            <a:r>
              <a:rPr lang="en-GB" dirty="0" smtClean="0">
                <a:solidFill>
                  <a:srgbClr val="78BE20"/>
                </a:solidFill>
              </a:rPr>
              <a:t>Direct identifiers </a:t>
            </a:r>
            <a:r>
              <a:rPr lang="en-GB" dirty="0" smtClean="0"/>
              <a:t>include: names; addresses; telephone numbers; email addresses</a:t>
            </a:r>
            <a:r>
              <a:rPr lang="en-GB" dirty="0"/>
              <a:t>; </a:t>
            </a:r>
            <a:r>
              <a:rPr lang="en-GB" dirty="0" smtClean="0"/>
              <a:t>photos; (perhaps) IP addresses</a:t>
            </a:r>
            <a:r>
              <a:rPr lang="en-GB" dirty="0" smtClean="0"/>
              <a:t>; do you really need them?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Unless explicit consent obtained for sharing, direct identifiers should always be removed from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3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08112"/>
          </a:xfrm>
        </p:spPr>
        <p:txBody>
          <a:bodyPr>
            <a:normAutofit/>
          </a:bodyPr>
          <a:lstStyle/>
          <a:p>
            <a:r>
              <a:rPr lang="en-GB" sz="3200" dirty="0"/>
              <a:t>Anonymising data: </a:t>
            </a:r>
            <a:r>
              <a:rPr lang="en-GB" sz="3200" dirty="0" smtClean="0"/>
              <a:t>indirect identifiers</a:t>
            </a:r>
            <a:endParaRPr lang="en-GB" sz="3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5225" y="1412776"/>
            <a:ext cx="8229600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78BE20"/>
                </a:solidFill>
              </a:rPr>
              <a:t>Indirect identifiers </a:t>
            </a:r>
            <a:r>
              <a:rPr lang="en-GB" dirty="0" smtClean="0"/>
              <a:t>include:</a:t>
            </a:r>
            <a:br>
              <a:rPr lang="en-GB" dirty="0" smtClean="0"/>
            </a:br>
            <a:endParaRPr lang="en-GB" altLang="en-US" sz="1000" dirty="0"/>
          </a:p>
          <a:p>
            <a:r>
              <a:rPr lang="en-GB" altLang="en-US" dirty="0" smtClean="0"/>
              <a:t>Sensitive information: </a:t>
            </a:r>
            <a:r>
              <a:rPr lang="en-GB" altLang="en-US" dirty="0"/>
              <a:t>health </a:t>
            </a:r>
            <a:r>
              <a:rPr lang="en-GB" altLang="en-US" dirty="0" smtClean="0"/>
              <a:t>information/medical conditions; </a:t>
            </a:r>
            <a:r>
              <a:rPr lang="en-GB" altLang="en-US" dirty="0"/>
              <a:t>crime victimisation/offending; </a:t>
            </a:r>
            <a:r>
              <a:rPr lang="en-GB" altLang="en-US" dirty="0" smtClean="0"/>
              <a:t>drug/alcohol use etc.</a:t>
            </a:r>
            <a:endParaRPr lang="en-GB" altLang="en-US" dirty="0"/>
          </a:p>
          <a:p>
            <a:pPr marL="0" indent="0">
              <a:buNone/>
            </a:pPr>
            <a:endParaRPr lang="en-GB" altLang="en-US" sz="1000" dirty="0" smtClean="0"/>
          </a:p>
          <a:p>
            <a:r>
              <a:rPr lang="en-GB" altLang="en-US" dirty="0" smtClean="0"/>
              <a:t>‘Less sensitive’ information: age/birth date; educational characteristics; employment details; religious affiliation; household size; g</a:t>
            </a:r>
            <a:r>
              <a:rPr lang="en-GB" dirty="0" smtClean="0"/>
              <a:t>eographic area</a:t>
            </a:r>
          </a:p>
          <a:p>
            <a:endParaRPr lang="en-GB" sz="1000" dirty="0"/>
          </a:p>
          <a:p>
            <a:r>
              <a:rPr lang="en-GB" dirty="0" smtClean="0"/>
              <a:t>Look at demographics in combination </a:t>
            </a:r>
            <a:r>
              <a:rPr lang="en-GB" altLang="en-US" dirty="0" smtClean="0">
                <a:ea typeface="MS Mincho" pitchFamily="49" charset="-128"/>
              </a:rPr>
              <a:t>(</a:t>
            </a:r>
            <a:r>
              <a:rPr lang="en-GB" altLang="en-US" dirty="0">
                <a:ea typeface="MS Mincho" pitchFamily="49" charset="-128"/>
              </a:rPr>
              <a:t>e.g.</a:t>
            </a:r>
            <a:r>
              <a:rPr lang="en-GB" altLang="en-US" dirty="0"/>
              <a:t> </a:t>
            </a:r>
            <a:r>
              <a:rPr lang="en-GB" altLang="en-US" dirty="0" smtClean="0"/>
              <a:t>demographics </a:t>
            </a:r>
            <a:r>
              <a:rPr lang="en-GB" altLang="en-US" dirty="0"/>
              <a:t>+ geographies</a:t>
            </a:r>
            <a:r>
              <a:rPr lang="en-GB" altLang="en-US" dirty="0" smtClean="0"/>
              <a:t>)</a:t>
            </a:r>
            <a:br>
              <a:rPr lang="en-GB" altLang="en-US" dirty="0" smtClean="0"/>
            </a:br>
            <a:endParaRPr lang="en-GB" altLang="en-US" sz="1000" dirty="0" smtClean="0"/>
          </a:p>
          <a:p>
            <a:r>
              <a:rPr lang="en-GB" altLang="en-US" dirty="0" smtClean="0"/>
              <a:t>Text/string variables – too detailed?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803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08112"/>
          </a:xfrm>
        </p:spPr>
        <p:txBody>
          <a:bodyPr>
            <a:normAutofit/>
          </a:bodyPr>
          <a:lstStyle/>
          <a:p>
            <a:r>
              <a:rPr lang="en-GB" sz="3200" dirty="0"/>
              <a:t>Anonymising </a:t>
            </a:r>
            <a:r>
              <a:rPr lang="en-GB" sz="3200" dirty="0" smtClean="0"/>
              <a:t>indirect identifiers</a:t>
            </a:r>
            <a:endParaRPr lang="en-GB" sz="3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5225" y="1124744"/>
            <a:ext cx="8391232" cy="5616624"/>
          </a:xfrm>
        </p:spPr>
        <p:txBody>
          <a:bodyPr>
            <a:normAutofit fontScale="92500" lnSpcReduction="20000"/>
          </a:bodyPr>
          <a:lstStyle/>
          <a:p>
            <a:endParaRPr lang="en-GB" sz="2200" dirty="0" smtClean="0"/>
          </a:p>
          <a:p>
            <a:r>
              <a:rPr lang="en-GB" sz="2200" dirty="0" smtClean="0"/>
              <a:t>Aggregate </a:t>
            </a:r>
            <a:r>
              <a:rPr lang="en-GB" sz="2200" dirty="0" smtClean="0"/>
              <a:t>categories to reduce precision</a:t>
            </a:r>
          </a:p>
          <a:p>
            <a:r>
              <a:rPr lang="en-GB" sz="2200" dirty="0" smtClean="0"/>
              <a:t>Band ages, incomes, expenditure, </a:t>
            </a:r>
            <a:r>
              <a:rPr lang="en-GB" sz="2200" dirty="0"/>
              <a:t>etc. </a:t>
            </a:r>
            <a:r>
              <a:rPr lang="en-GB" sz="2200" dirty="0" smtClean="0"/>
              <a:t>to disguise outliers</a:t>
            </a:r>
          </a:p>
          <a:p>
            <a:r>
              <a:rPr lang="en-GB" sz="2200" dirty="0" smtClean="0"/>
              <a:t>Use </a:t>
            </a:r>
            <a:r>
              <a:rPr lang="en-GB" sz="2200" dirty="0"/>
              <a:t>standard coding frames – e.g. </a:t>
            </a:r>
            <a:r>
              <a:rPr lang="en-GB" sz="2200" dirty="0" smtClean="0"/>
              <a:t>SOC2010</a:t>
            </a:r>
          </a:p>
          <a:p>
            <a:r>
              <a:rPr lang="en-US" sz="2200" dirty="0" err="1">
                <a:ea typeface="ＭＳ Ｐゴシック" pitchFamily="34" charset="-128"/>
              </a:rPr>
              <a:t>Generalise</a:t>
            </a:r>
            <a:r>
              <a:rPr lang="en-US" sz="2200" dirty="0">
                <a:ea typeface="ＭＳ Ｐゴシック" pitchFamily="34" charset="-128"/>
              </a:rPr>
              <a:t> meaning of detailed </a:t>
            </a:r>
            <a:r>
              <a:rPr lang="en-US" sz="2200" dirty="0" smtClean="0">
                <a:ea typeface="ＭＳ Ｐゴシック" pitchFamily="34" charset="-128"/>
              </a:rPr>
              <a:t>text</a:t>
            </a:r>
            <a:endParaRPr lang="en-GB" sz="2200" dirty="0" smtClean="0"/>
          </a:p>
          <a:p>
            <a:r>
              <a:rPr lang="en-GB" sz="2200" dirty="0"/>
              <a:t>Document the changes you make</a:t>
            </a:r>
          </a:p>
          <a:p>
            <a:r>
              <a:rPr lang="en-GB" sz="2200" dirty="0"/>
              <a:t>Talk to other researchers, archives, data services </a:t>
            </a:r>
            <a:endParaRPr lang="en-GB" sz="2200" dirty="0" smtClean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 smtClean="0">
                <a:solidFill>
                  <a:srgbClr val="78BE20"/>
                </a:solidFill>
              </a:rPr>
              <a:t>Published guides:</a:t>
            </a:r>
            <a:endParaRPr lang="en-GB" sz="2200" dirty="0" smtClean="0">
              <a:solidFill>
                <a:srgbClr val="78BE20"/>
              </a:solidFill>
            </a:endParaRPr>
          </a:p>
          <a:p>
            <a:endParaRPr lang="en-GB" sz="2200" dirty="0" smtClean="0"/>
          </a:p>
          <a:p>
            <a:r>
              <a:rPr lang="en-GB" sz="2200" i="1" dirty="0" smtClean="0"/>
              <a:t>UCD </a:t>
            </a:r>
            <a:r>
              <a:rPr lang="en-GB" sz="2200" i="1" dirty="0"/>
              <a:t>Research Data Management Guide </a:t>
            </a:r>
            <a:r>
              <a:rPr lang="en-GB" sz="2200" dirty="0">
                <a:hlinkClick r:id="rId2"/>
              </a:rPr>
              <a:t>http://</a:t>
            </a:r>
            <a:r>
              <a:rPr lang="en-GB" sz="2200" dirty="0" smtClean="0">
                <a:hlinkClick r:id="rId2"/>
              </a:rPr>
              <a:t>libguides.ucd.ie/data/ethics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/>
          </a:p>
          <a:p>
            <a:r>
              <a:rPr lang="en-GB" sz="2200" dirty="0" smtClean="0"/>
              <a:t>ONS </a:t>
            </a:r>
            <a:r>
              <a:rPr lang="en-GB" sz="2200" i="1" dirty="0" smtClean="0"/>
              <a:t>Disclosure </a:t>
            </a:r>
            <a:r>
              <a:rPr lang="en-GB" sz="2200" i="1" dirty="0"/>
              <a:t>control guidance for microdata produced from social </a:t>
            </a:r>
            <a:r>
              <a:rPr lang="en-GB" sz="2200" i="1" dirty="0" smtClean="0"/>
              <a:t>surveys </a:t>
            </a:r>
            <a:r>
              <a:rPr lang="en-GB" sz="2200" dirty="0" smtClean="0">
                <a:hlinkClick r:id="rId3"/>
              </a:rPr>
              <a:t>http</a:t>
            </a:r>
            <a:r>
              <a:rPr lang="en-GB" sz="2200" dirty="0">
                <a:hlinkClick r:id="rId3"/>
              </a:rPr>
              <a:t>://www.ons.gov.uk/methodology/methodologytopicsandstatisticalconcepts/disclosurecontrol/policyforsocialsurveymicrodata</a:t>
            </a:r>
            <a:endParaRPr lang="en-GB" sz="2200" dirty="0"/>
          </a:p>
          <a:p>
            <a:pPr marL="0" indent="0">
              <a:buNone/>
            </a:pP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 smtClean="0"/>
          </a:p>
          <a:p>
            <a:endParaRPr lang="en-GB" sz="1800" dirty="0" smtClean="0"/>
          </a:p>
          <a:p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9315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Anonymising data: </a:t>
            </a:r>
            <a:r>
              <a:rPr lang="en-GB" sz="3200" dirty="0" smtClean="0"/>
              <a:t>new developments and tools</a:t>
            </a:r>
            <a:endParaRPr lang="en-GB" sz="3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5224" y="1556792"/>
            <a:ext cx="8607255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Statistical Disclosure Control (SDC) software is available: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mu-Argus </a:t>
            </a:r>
            <a:endParaRPr lang="en-GB" dirty="0"/>
          </a:p>
          <a:p>
            <a:pPr lvl="1"/>
            <a:r>
              <a:rPr lang="en-GB" dirty="0" smtClean="0"/>
              <a:t>standalone </a:t>
            </a:r>
            <a:r>
              <a:rPr lang="en-GB" dirty="0"/>
              <a:t>software package recommended by Eurostat for government statisticians </a:t>
            </a:r>
          </a:p>
          <a:p>
            <a:pPr lvl="1"/>
            <a:r>
              <a:rPr lang="en-GB" dirty="0" smtClean="0"/>
              <a:t>software </a:t>
            </a:r>
            <a:r>
              <a:rPr lang="en-GB" dirty="0"/>
              <a:t>and manual: </a:t>
            </a: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://neon.vb.cbs.nl/casc/mu.htm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R tool - </a:t>
            </a:r>
            <a:r>
              <a:rPr lang="en-GB" dirty="0" err="1" smtClean="0"/>
              <a:t>SDCMicro</a:t>
            </a:r>
            <a:r>
              <a:rPr lang="en-GB" dirty="0" smtClean="0"/>
              <a:t> (GUI)</a:t>
            </a:r>
          </a:p>
          <a:p>
            <a:r>
              <a:rPr lang="en-GB" sz="2000" dirty="0" smtClean="0"/>
              <a:t>Software, manual</a:t>
            </a:r>
            <a:r>
              <a:rPr lang="en-GB" sz="2000" dirty="0"/>
              <a:t>: </a:t>
            </a:r>
            <a:endParaRPr lang="en-GB" sz="2000" dirty="0" smtClean="0"/>
          </a:p>
          <a:p>
            <a:pPr marL="400050" lvl="1" indent="0">
              <a:buNone/>
            </a:pP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www.inside-r.org/packages/cran/sdcMicro/docs/sdcMicro </a:t>
            </a:r>
            <a:endParaRPr lang="en-GB" dirty="0"/>
          </a:p>
          <a:p>
            <a:r>
              <a:rPr lang="en-GB" sz="2000" dirty="0" smtClean="0"/>
              <a:t>new </a:t>
            </a:r>
            <a:r>
              <a:rPr lang="en-GB" sz="2000" dirty="0"/>
              <a:t>documentation being developed </a:t>
            </a:r>
            <a:r>
              <a:rPr lang="en-GB" sz="2000" dirty="0" smtClean="0"/>
              <a:t>by UK Data Service, working with R developers</a:t>
            </a:r>
            <a:endParaRPr lang="en-GB" sz="20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737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5212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Quiz 1: disclosive text in job title</a:t>
            </a:r>
            <a:endParaRPr lang="en-GB" sz="3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36213"/>
              </p:ext>
            </p:extLst>
          </p:nvPr>
        </p:nvGraphicFramePr>
        <p:xfrm>
          <a:off x="1259632" y="1124744"/>
          <a:ext cx="5591773" cy="5283092"/>
        </p:xfrm>
        <a:graphic>
          <a:graphicData uri="http://schemas.openxmlformats.org/drawingml/2006/table">
            <a:tbl>
              <a:tblPr firstRow="1" lastRow="1">
                <a:tableStyleId>{69C7853C-536D-4A76-A0AE-DD22124D55A5}</a:tableStyleId>
              </a:tblPr>
              <a:tblGrid>
                <a:gridCol w="3089283"/>
                <a:gridCol w="1225357"/>
                <a:gridCol w="1277133"/>
              </a:tblGrid>
              <a:tr h="236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Job title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Frequency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Valid Percent</a:t>
                      </a:r>
                      <a:endParaRPr lang="en-GB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 anchor="ctr"/>
                </a:tc>
              </a:tr>
              <a:tr h="163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nurse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73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73.0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163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carer for elderly man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163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hospital ward cleaner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173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social science researcher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163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head </a:t>
                      </a:r>
                      <a:r>
                        <a:rPr lang="en-GB" sz="1000" dirty="0" smtClean="0">
                          <a:effectLst/>
                        </a:rPr>
                        <a:t>of </a:t>
                      </a:r>
                      <a:r>
                        <a:rPr lang="en-GB" sz="1000" dirty="0">
                          <a:effectLst/>
                        </a:rPr>
                        <a:t>dental practice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25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cleaner in electronics factory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337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Financial Director, </a:t>
                      </a:r>
                      <a:r>
                        <a:rPr lang="en-GB" sz="1000" dirty="0" err="1">
                          <a:effectLst/>
                        </a:rPr>
                        <a:t>Sunnyview</a:t>
                      </a:r>
                      <a:r>
                        <a:rPr lang="en-GB" sz="1000" dirty="0">
                          <a:effectLst/>
                        </a:rPr>
                        <a:t> Care Home, Colchester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25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general manager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163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GP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226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Manager, </a:t>
                      </a:r>
                      <a:r>
                        <a:rPr lang="en-GB" sz="1000" dirty="0" err="1">
                          <a:effectLst/>
                        </a:rPr>
                        <a:t>Cotterill</a:t>
                      </a:r>
                      <a:r>
                        <a:rPr lang="en-GB" sz="1000" dirty="0">
                          <a:effectLst/>
                        </a:rPr>
                        <a:t> Village Stores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25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works in electronics factory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25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on benefits, not working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25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police officer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2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2.0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251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consultant, geriatric psychiatry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163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Reetired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163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retired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163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Retired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163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retirement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163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geography teacher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163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Teacher, music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163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 smtClean="0">
                          <a:effectLst/>
                        </a:rPr>
                        <a:t>Seondary</a:t>
                      </a:r>
                      <a:r>
                        <a:rPr lang="en-GB" sz="1000" dirty="0" smtClean="0">
                          <a:effectLst/>
                        </a:rPr>
                        <a:t> school </a:t>
                      </a:r>
                      <a:r>
                        <a:rPr lang="en-GB" sz="1000" dirty="0" err="1">
                          <a:effectLst/>
                        </a:rPr>
                        <a:t>teeacher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25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unemployed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252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web designer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2.0</a:t>
                      </a:r>
                      <a:endParaRPr lang="en-GB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  <a:tr h="163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Total</a:t>
                      </a:r>
                      <a:endParaRPr lang="en-GB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100</a:t>
                      </a:r>
                      <a:endParaRPr lang="en-GB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100.0</a:t>
                      </a:r>
                      <a:endParaRPr lang="en-GB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93" marR="6009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7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5212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Quiz 1: jobs coded with SOC2010</a:t>
            </a:r>
            <a:endParaRPr lang="en-GB" sz="3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39075"/>
              </p:ext>
            </p:extLst>
          </p:nvPr>
        </p:nvGraphicFramePr>
        <p:xfrm>
          <a:off x="1763688" y="1268760"/>
          <a:ext cx="5040560" cy="4844872"/>
        </p:xfrm>
        <a:graphic>
          <a:graphicData uri="http://schemas.openxmlformats.org/drawingml/2006/table">
            <a:tbl>
              <a:tblPr firstRow="1" lastRow="1">
                <a:tableStyleId>{69C7853C-536D-4A76-A0AE-DD22124D55A5}</a:tableStyleId>
              </a:tblPr>
              <a:tblGrid>
                <a:gridCol w="2691239"/>
                <a:gridCol w="1024872"/>
                <a:gridCol w="1324449"/>
              </a:tblGrid>
              <a:tr h="37327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Job title: SOC2010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Valid Percent</a:t>
                      </a:r>
                      <a:endParaRPr lang="en-GB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74793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1131: Director, </a:t>
                      </a:r>
                      <a:r>
                        <a:rPr lang="en-GB" sz="1100" u="none" strike="noStrike" dirty="0" smtClean="0">
                          <a:effectLst/>
                        </a:rPr>
                        <a:t>financial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222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1171: Manager, </a:t>
                      </a:r>
                      <a:r>
                        <a:rPr lang="en-GB" sz="1100" u="none" strike="noStrike" dirty="0" smtClean="0">
                          <a:effectLst/>
                        </a:rPr>
                        <a:t>general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964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1190: Manager, </a:t>
                      </a:r>
                      <a:r>
                        <a:rPr lang="en-GB" sz="1100" u="none" strike="noStrike" dirty="0" smtClean="0">
                          <a:effectLst/>
                        </a:rPr>
                        <a:t>retail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9707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2231: Nurse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73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73.0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7156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2426: Researcher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78991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2215: Dentist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87709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2211: Doctor, medical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 dirty="0">
                          <a:effectLst/>
                        </a:rPr>
                        <a:t>2.0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51322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3312: Officer, police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0859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2314 Teacher, </a:t>
                      </a:r>
                      <a:r>
                        <a:rPr lang="en-GB" sz="1100" u="none" strike="noStrike" dirty="0" smtClean="0">
                          <a:effectLst/>
                        </a:rPr>
                        <a:t>secondary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3.0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29364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2137: Designer, web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51322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6145: Carer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9255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9139: Worker, factory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1.0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301268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9233: Cleaner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37978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Retired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4.0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0859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Unemployed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>
                          <a:effectLst/>
                        </a:rPr>
                        <a:t>2.0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  <a:tr h="20859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Total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 dirty="0">
                          <a:effectLst/>
                        </a:rPr>
                        <a:t>100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100" u="none" strike="noStrike" dirty="0">
                          <a:effectLst/>
                        </a:rPr>
                        <a:t>100.0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94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DS-Presentation-Template-Co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KDS-PPT">
      <a:majorFont>
        <a:latin typeface="Museo 500"/>
        <a:ea typeface=""/>
        <a:cs typeface=""/>
      </a:majorFont>
      <a:minorFont>
        <a:latin typeface="Museo Sans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UKDS-Presentation-Template-Core</Template>
  <TotalTime>1051</TotalTime>
  <Words>855</Words>
  <Application>Microsoft Office PowerPoint</Application>
  <PresentationFormat>On-screen Show (4:3)</PresentationFormat>
  <Paragraphs>420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ＭＳ Ｐゴシック</vt:lpstr>
      <vt:lpstr>Arial Bold</vt:lpstr>
      <vt:lpstr>MS Mincho</vt:lpstr>
      <vt:lpstr>Calibri</vt:lpstr>
      <vt:lpstr>Museo Sans 500</vt:lpstr>
      <vt:lpstr>Times New Roman</vt:lpstr>
      <vt:lpstr>UKDS-Presentation-Template-Core</vt:lpstr>
      <vt:lpstr>Anonymising quantitative data</vt:lpstr>
      <vt:lpstr>The UK Data Service</vt:lpstr>
      <vt:lpstr>Protecting confidentiality: the ‘5 Safes’</vt:lpstr>
      <vt:lpstr>Data collection: planning</vt:lpstr>
      <vt:lpstr>Anonymising data: indirect identifiers</vt:lpstr>
      <vt:lpstr>Anonymising indirect identifiers</vt:lpstr>
      <vt:lpstr>Anonymising data: new developments and tools</vt:lpstr>
      <vt:lpstr>Quiz 1: disclosive text in job title</vt:lpstr>
      <vt:lpstr>Quiz 1: jobs coded with SOC2010</vt:lpstr>
      <vt:lpstr>Quiz 2: detailed religion categories</vt:lpstr>
      <vt:lpstr>Quiz 2: religion categories aggregated</vt:lpstr>
      <vt:lpstr>Quiz 3: age in years</vt:lpstr>
      <vt:lpstr>Quiz 3: banded age</vt:lpstr>
      <vt:lpstr>Access control</vt:lpstr>
      <vt:lpstr>Access control</vt:lpstr>
      <vt:lpstr>Anonymising quantitative data: summary</vt:lpstr>
      <vt:lpstr>Questions?</vt:lpstr>
    </vt:vector>
  </TitlesOfParts>
  <Company>UKDA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Cozzolino, Susan</dc:creator>
  <cp:lastModifiedBy>Sharon Bolton</cp:lastModifiedBy>
  <cp:revision>120</cp:revision>
  <dcterms:created xsi:type="dcterms:W3CDTF">2014-05-16T11:47:20Z</dcterms:created>
  <dcterms:modified xsi:type="dcterms:W3CDTF">2016-06-20T08:41:22Z</dcterms:modified>
</cp:coreProperties>
</file>