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1" r:id="rId1"/>
  </p:sldMasterIdLst>
  <p:notesMasterIdLst>
    <p:notesMasterId r:id="rId48"/>
  </p:notesMasterIdLst>
  <p:sldIdLst>
    <p:sldId id="256" r:id="rId2"/>
    <p:sldId id="345" r:id="rId3"/>
    <p:sldId id="283" r:id="rId4"/>
    <p:sldId id="354" r:id="rId5"/>
    <p:sldId id="351" r:id="rId6"/>
    <p:sldId id="352" r:id="rId7"/>
    <p:sldId id="329" r:id="rId8"/>
    <p:sldId id="306" r:id="rId9"/>
    <p:sldId id="319" r:id="rId10"/>
    <p:sldId id="346" r:id="rId11"/>
    <p:sldId id="333" r:id="rId12"/>
    <p:sldId id="298" r:id="rId13"/>
    <p:sldId id="318" r:id="rId14"/>
    <p:sldId id="311" r:id="rId15"/>
    <p:sldId id="313" r:id="rId16"/>
    <p:sldId id="312" r:id="rId17"/>
    <p:sldId id="299" r:id="rId18"/>
    <p:sldId id="335" r:id="rId19"/>
    <p:sldId id="337" r:id="rId20"/>
    <p:sldId id="274" r:id="rId21"/>
    <p:sldId id="357" r:id="rId22"/>
    <p:sldId id="348" r:id="rId23"/>
    <p:sldId id="349" r:id="rId24"/>
    <p:sldId id="284" r:id="rId25"/>
    <p:sldId id="341" r:id="rId26"/>
    <p:sldId id="325" r:id="rId27"/>
    <p:sldId id="301" r:id="rId28"/>
    <p:sldId id="342" r:id="rId29"/>
    <p:sldId id="260" r:id="rId30"/>
    <p:sldId id="290" r:id="rId31"/>
    <p:sldId id="326" r:id="rId32"/>
    <p:sldId id="343" r:id="rId33"/>
    <p:sldId id="280" r:id="rId34"/>
    <p:sldId id="265" r:id="rId35"/>
    <p:sldId id="347" r:id="rId36"/>
    <p:sldId id="344" r:id="rId37"/>
    <p:sldId id="323" r:id="rId38"/>
    <p:sldId id="294" r:id="rId39"/>
    <p:sldId id="286" r:id="rId40"/>
    <p:sldId id="273" r:id="rId41"/>
    <p:sldId id="293" r:id="rId42"/>
    <p:sldId id="287" r:id="rId43"/>
    <p:sldId id="304" r:id="rId44"/>
    <p:sldId id="295" r:id="rId45"/>
    <p:sldId id="355" r:id="rId46"/>
    <p:sldId id="328" r:id="rId4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A8DA4"/>
    <a:srgbClr val="FF0000"/>
    <a:srgbClr val="FFFF99"/>
    <a:srgbClr val="800000"/>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8" d="100"/>
          <a:sy n="88" d="100"/>
        </p:scale>
        <p:origin x="162" y="90"/>
      </p:cViewPr>
      <p:guideLst/>
    </p:cSldViewPr>
  </p:slideViewPr>
  <p:notesTextViewPr>
    <p:cViewPr>
      <p:scale>
        <a:sx n="1" d="1"/>
        <a:sy n="1" d="1"/>
      </p:scale>
      <p:origin x="0" y="0"/>
    </p:cViewPr>
  </p:notesTextViewPr>
  <p:notesViewPr>
    <p:cSldViewPr snapToGrid="0">
      <p:cViewPr varScale="1">
        <p:scale>
          <a:sx n="70" d="100"/>
          <a:sy n="70" d="100"/>
        </p:scale>
        <p:origin x="1908"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B46A9F-CB01-417C-8D8E-8516AE1E07E4}" type="doc">
      <dgm:prSet loTypeId="urn:microsoft.com/office/officeart/2005/8/layout/venn1" loCatId="relationship" qsTypeId="urn:microsoft.com/office/officeart/2005/8/quickstyle/simple1" qsCatId="simple" csTypeId="urn:microsoft.com/office/officeart/2005/8/colors/colorful2" csCatId="colorful" phldr="1"/>
      <dgm:spPr/>
    </dgm:pt>
    <dgm:pt modelId="{B363F704-D350-4049-AD0E-5F72DE329C11}">
      <dgm:prSet phldrT="[Text]"/>
      <dgm:spPr>
        <a:solidFill>
          <a:srgbClr val="FFFF00">
            <a:alpha val="50000"/>
          </a:srgbClr>
        </a:solidFill>
      </dgm:spPr>
      <dgm:t>
        <a:bodyPr/>
        <a:lstStyle/>
        <a:p>
          <a:endParaRPr lang="en-IE" dirty="0"/>
        </a:p>
      </dgm:t>
    </dgm:pt>
    <dgm:pt modelId="{AE900048-E687-461D-9F88-788965B19A5B}" type="parTrans" cxnId="{A1B3D980-DDF0-4091-A992-1CB0E2A9400D}">
      <dgm:prSet/>
      <dgm:spPr/>
      <dgm:t>
        <a:bodyPr/>
        <a:lstStyle/>
        <a:p>
          <a:endParaRPr lang="en-IE"/>
        </a:p>
      </dgm:t>
    </dgm:pt>
    <dgm:pt modelId="{481E5ED9-C0D5-4DBD-98D5-2643FF655DD3}" type="sibTrans" cxnId="{A1B3D980-DDF0-4091-A992-1CB0E2A9400D}">
      <dgm:prSet/>
      <dgm:spPr/>
      <dgm:t>
        <a:bodyPr/>
        <a:lstStyle/>
        <a:p>
          <a:endParaRPr lang="en-IE"/>
        </a:p>
      </dgm:t>
    </dgm:pt>
    <dgm:pt modelId="{57E254B9-34E9-41B8-827E-45A63043960E}">
      <dgm:prSet phldrT="[Text]"/>
      <dgm:spPr/>
      <dgm:t>
        <a:bodyPr/>
        <a:lstStyle/>
        <a:p>
          <a:endParaRPr lang="en-IE" dirty="0"/>
        </a:p>
      </dgm:t>
    </dgm:pt>
    <dgm:pt modelId="{4A1D700D-520F-4F77-B359-8011B44944F3}" type="parTrans" cxnId="{F0E6DAB8-CF7E-4AA8-BF92-5E585AF91B2A}">
      <dgm:prSet/>
      <dgm:spPr/>
      <dgm:t>
        <a:bodyPr/>
        <a:lstStyle/>
        <a:p>
          <a:endParaRPr lang="en-IE"/>
        </a:p>
      </dgm:t>
    </dgm:pt>
    <dgm:pt modelId="{172EFA33-ECEC-4CB9-BDC3-703BC5E8BE30}" type="sibTrans" cxnId="{F0E6DAB8-CF7E-4AA8-BF92-5E585AF91B2A}">
      <dgm:prSet/>
      <dgm:spPr/>
      <dgm:t>
        <a:bodyPr/>
        <a:lstStyle/>
        <a:p>
          <a:endParaRPr lang="en-IE"/>
        </a:p>
      </dgm:t>
    </dgm:pt>
    <dgm:pt modelId="{7F594984-46D8-4438-8932-375D3B819FFC}" type="pres">
      <dgm:prSet presAssocID="{D5B46A9F-CB01-417C-8D8E-8516AE1E07E4}" presName="compositeShape" presStyleCnt="0">
        <dgm:presLayoutVars>
          <dgm:chMax val="7"/>
          <dgm:dir/>
          <dgm:resizeHandles val="exact"/>
        </dgm:presLayoutVars>
      </dgm:prSet>
      <dgm:spPr/>
    </dgm:pt>
    <dgm:pt modelId="{774223CE-60A9-45A0-8C47-18B0E096FC51}" type="pres">
      <dgm:prSet presAssocID="{B363F704-D350-4049-AD0E-5F72DE329C11}" presName="circ1" presStyleLbl="vennNode1" presStyleIdx="0" presStyleCnt="2" custLinFactNeighborX="8191" custLinFactNeighborY="-459"/>
      <dgm:spPr/>
      <dgm:t>
        <a:bodyPr/>
        <a:lstStyle/>
        <a:p>
          <a:endParaRPr lang="en-IE"/>
        </a:p>
      </dgm:t>
    </dgm:pt>
    <dgm:pt modelId="{AA1DD085-8AD2-4E92-8A6A-00382EDA9182}" type="pres">
      <dgm:prSet presAssocID="{B363F704-D350-4049-AD0E-5F72DE329C11}" presName="circ1Tx" presStyleLbl="revTx" presStyleIdx="0" presStyleCnt="0">
        <dgm:presLayoutVars>
          <dgm:chMax val="0"/>
          <dgm:chPref val="0"/>
          <dgm:bulletEnabled val="1"/>
        </dgm:presLayoutVars>
      </dgm:prSet>
      <dgm:spPr/>
      <dgm:t>
        <a:bodyPr/>
        <a:lstStyle/>
        <a:p>
          <a:endParaRPr lang="en-IE"/>
        </a:p>
      </dgm:t>
    </dgm:pt>
    <dgm:pt modelId="{DBBF8642-ECC4-48D1-9592-C41CFB8A19D5}" type="pres">
      <dgm:prSet presAssocID="{57E254B9-34E9-41B8-827E-45A63043960E}" presName="circ2" presStyleLbl="vennNode1" presStyleIdx="1" presStyleCnt="2" custLinFactNeighborX="-21610" custLinFactNeighborY="0"/>
      <dgm:spPr/>
      <dgm:t>
        <a:bodyPr/>
        <a:lstStyle/>
        <a:p>
          <a:endParaRPr lang="en-IE"/>
        </a:p>
      </dgm:t>
    </dgm:pt>
    <dgm:pt modelId="{1C427870-C38C-4D33-9FFF-C894FE69499F}" type="pres">
      <dgm:prSet presAssocID="{57E254B9-34E9-41B8-827E-45A63043960E}" presName="circ2Tx" presStyleLbl="revTx" presStyleIdx="0" presStyleCnt="0">
        <dgm:presLayoutVars>
          <dgm:chMax val="0"/>
          <dgm:chPref val="0"/>
          <dgm:bulletEnabled val="1"/>
        </dgm:presLayoutVars>
      </dgm:prSet>
      <dgm:spPr/>
      <dgm:t>
        <a:bodyPr/>
        <a:lstStyle/>
        <a:p>
          <a:endParaRPr lang="en-IE"/>
        </a:p>
      </dgm:t>
    </dgm:pt>
  </dgm:ptLst>
  <dgm:cxnLst>
    <dgm:cxn modelId="{9AC31CA1-1FC1-46C5-B512-0AC1D7C0AF73}" type="presOf" srcId="{57E254B9-34E9-41B8-827E-45A63043960E}" destId="{1C427870-C38C-4D33-9FFF-C894FE69499F}" srcOrd="1" destOrd="0" presId="urn:microsoft.com/office/officeart/2005/8/layout/venn1"/>
    <dgm:cxn modelId="{CB6665FA-E9B2-46D0-8303-3A519B2C69BF}" type="presOf" srcId="{57E254B9-34E9-41B8-827E-45A63043960E}" destId="{DBBF8642-ECC4-48D1-9592-C41CFB8A19D5}" srcOrd="0" destOrd="0" presId="urn:microsoft.com/office/officeart/2005/8/layout/venn1"/>
    <dgm:cxn modelId="{8AA4270D-D636-4EEB-8E0B-20A0C3C2B59C}" type="presOf" srcId="{B363F704-D350-4049-AD0E-5F72DE329C11}" destId="{AA1DD085-8AD2-4E92-8A6A-00382EDA9182}" srcOrd="1" destOrd="0" presId="urn:microsoft.com/office/officeart/2005/8/layout/venn1"/>
    <dgm:cxn modelId="{A1B3D980-DDF0-4091-A992-1CB0E2A9400D}" srcId="{D5B46A9F-CB01-417C-8D8E-8516AE1E07E4}" destId="{B363F704-D350-4049-AD0E-5F72DE329C11}" srcOrd="0" destOrd="0" parTransId="{AE900048-E687-461D-9F88-788965B19A5B}" sibTransId="{481E5ED9-C0D5-4DBD-98D5-2643FF655DD3}"/>
    <dgm:cxn modelId="{9B5B41B7-F7E9-41E9-8973-17BDBE434CB1}" type="presOf" srcId="{D5B46A9F-CB01-417C-8D8E-8516AE1E07E4}" destId="{7F594984-46D8-4438-8932-375D3B819FFC}" srcOrd="0" destOrd="0" presId="urn:microsoft.com/office/officeart/2005/8/layout/venn1"/>
    <dgm:cxn modelId="{225C3262-3BEE-4FF0-B0F8-2C9AF6088925}" type="presOf" srcId="{B363F704-D350-4049-AD0E-5F72DE329C11}" destId="{774223CE-60A9-45A0-8C47-18B0E096FC51}" srcOrd="0" destOrd="0" presId="urn:microsoft.com/office/officeart/2005/8/layout/venn1"/>
    <dgm:cxn modelId="{F0E6DAB8-CF7E-4AA8-BF92-5E585AF91B2A}" srcId="{D5B46A9F-CB01-417C-8D8E-8516AE1E07E4}" destId="{57E254B9-34E9-41B8-827E-45A63043960E}" srcOrd="1" destOrd="0" parTransId="{4A1D700D-520F-4F77-B359-8011B44944F3}" sibTransId="{172EFA33-ECEC-4CB9-BDC3-703BC5E8BE30}"/>
    <dgm:cxn modelId="{A48DBB14-25CA-4A67-86DB-0A42E0492601}" type="presParOf" srcId="{7F594984-46D8-4438-8932-375D3B819FFC}" destId="{774223CE-60A9-45A0-8C47-18B0E096FC51}" srcOrd="0" destOrd="0" presId="urn:microsoft.com/office/officeart/2005/8/layout/venn1"/>
    <dgm:cxn modelId="{7E6E311E-B2B9-465F-A329-EDA9F54215AE}" type="presParOf" srcId="{7F594984-46D8-4438-8932-375D3B819FFC}" destId="{AA1DD085-8AD2-4E92-8A6A-00382EDA9182}" srcOrd="1" destOrd="0" presId="urn:microsoft.com/office/officeart/2005/8/layout/venn1"/>
    <dgm:cxn modelId="{3D3706EE-B876-4B33-B97B-CE9FB500BF7D}" type="presParOf" srcId="{7F594984-46D8-4438-8932-375D3B819FFC}" destId="{DBBF8642-ECC4-48D1-9592-C41CFB8A19D5}" srcOrd="2" destOrd="0" presId="urn:microsoft.com/office/officeart/2005/8/layout/venn1"/>
    <dgm:cxn modelId="{F185EC14-A640-492B-9087-EBBA2F810BC2}" type="presParOf" srcId="{7F594984-46D8-4438-8932-375D3B819FFC}" destId="{1C427870-C38C-4D33-9FFF-C894FE69499F}" srcOrd="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2E8E3D0-5287-47D3-9C04-B9D0924D2ABF}" type="doc">
      <dgm:prSet loTypeId="urn:microsoft.com/office/officeart/2005/8/layout/process2" loCatId="process" qsTypeId="urn:microsoft.com/office/officeart/2005/8/quickstyle/simple1" qsCatId="simple" csTypeId="urn:microsoft.com/office/officeart/2005/8/colors/accent1_2" csCatId="accent1" phldr="1"/>
      <dgm:spPr/>
    </dgm:pt>
    <dgm:pt modelId="{0F1050EA-1AD1-448D-8D02-C049DA694709}">
      <dgm:prSet phldrT="[Text]" custT="1"/>
      <dgm:spPr>
        <a:solidFill>
          <a:srgbClr val="FFC000"/>
        </a:solidFill>
      </dgm:spPr>
      <dgm:t>
        <a:bodyPr/>
        <a:lstStyle/>
        <a:p>
          <a:pPr algn="ctr"/>
          <a:r>
            <a:rPr lang="en-IE" sz="1600" b="1" dirty="0" smtClean="0">
              <a:solidFill>
                <a:schemeClr val="tx1"/>
              </a:solidFill>
            </a:rPr>
            <a:t>Step 1. Assess the data in front of you </a:t>
          </a:r>
        </a:p>
        <a:p>
          <a:pPr algn="ctr"/>
          <a:r>
            <a:rPr lang="en-IE" sz="1600" dirty="0" smtClean="0">
              <a:solidFill>
                <a:schemeClr val="tx1"/>
              </a:solidFill>
            </a:rPr>
            <a:t>whether it is aggregate data or data with individuals</a:t>
          </a:r>
        </a:p>
        <a:p>
          <a:pPr algn="ctr"/>
          <a:r>
            <a:rPr lang="en-IE" sz="1600" dirty="0" smtClean="0">
              <a:solidFill>
                <a:schemeClr val="tx1"/>
              </a:solidFill>
            </a:rPr>
            <a:t>what the key variables are</a:t>
          </a:r>
        </a:p>
        <a:p>
          <a:pPr algn="ctr"/>
          <a:r>
            <a:rPr lang="en-IE" sz="1600" dirty="0" smtClean="0">
              <a:solidFill>
                <a:schemeClr val="tx1"/>
              </a:solidFill>
            </a:rPr>
            <a:t>what is likely to affect the risk level of your data such as sensitivity of your data</a:t>
          </a:r>
        </a:p>
        <a:p>
          <a:pPr algn="ctr"/>
          <a:r>
            <a:rPr lang="en-IE" sz="1600" dirty="0" err="1" smtClean="0">
              <a:solidFill>
                <a:schemeClr val="tx1"/>
              </a:solidFill>
            </a:rPr>
            <a:t>disclosiveness</a:t>
          </a:r>
          <a:r>
            <a:rPr lang="en-IE" sz="1600" dirty="0" smtClean="0">
              <a:solidFill>
                <a:schemeClr val="tx1"/>
              </a:solidFill>
            </a:rPr>
            <a:t> of your data (many variables for example)</a:t>
          </a:r>
        </a:p>
        <a:p>
          <a:pPr algn="ctr"/>
          <a:r>
            <a:rPr lang="en-IE" sz="1600" dirty="0" smtClean="0">
              <a:solidFill>
                <a:schemeClr val="tx1"/>
              </a:solidFill>
            </a:rPr>
            <a:t>who has access to the data</a:t>
          </a:r>
          <a:endParaRPr lang="en-IE" sz="1600" dirty="0">
            <a:solidFill>
              <a:schemeClr val="tx1"/>
            </a:solidFill>
          </a:endParaRPr>
        </a:p>
      </dgm:t>
    </dgm:pt>
    <dgm:pt modelId="{3CBE0948-91D4-4719-A891-0B7D7439C25D}" type="parTrans" cxnId="{D8E3E6F1-6F91-48E3-AF90-AC91191999B0}">
      <dgm:prSet/>
      <dgm:spPr/>
      <dgm:t>
        <a:bodyPr/>
        <a:lstStyle/>
        <a:p>
          <a:endParaRPr lang="en-IE"/>
        </a:p>
      </dgm:t>
    </dgm:pt>
    <dgm:pt modelId="{35F3C0F3-59AD-4A8E-A4ED-0CE2AC425B26}" type="sibTrans" cxnId="{D8E3E6F1-6F91-48E3-AF90-AC91191999B0}">
      <dgm:prSet/>
      <dgm:spPr/>
      <dgm:t>
        <a:bodyPr/>
        <a:lstStyle/>
        <a:p>
          <a:endParaRPr lang="en-IE"/>
        </a:p>
      </dgm:t>
    </dgm:pt>
    <dgm:pt modelId="{B2D2FBEA-6E63-4A32-AB74-24AC450C7FFB}">
      <dgm:prSet phldrT="[Text]" custT="1"/>
      <dgm:spPr>
        <a:solidFill>
          <a:srgbClr val="002060"/>
        </a:solidFill>
      </dgm:spPr>
      <dgm:t>
        <a:bodyPr/>
        <a:lstStyle/>
        <a:p>
          <a:r>
            <a:rPr lang="en-IE" sz="1600" b="1" dirty="0" smtClean="0">
              <a:solidFill>
                <a:schemeClr val="bg1"/>
              </a:solidFill>
            </a:rPr>
            <a:t>Step 2. Scenario analysis </a:t>
          </a:r>
        </a:p>
        <a:p>
          <a:r>
            <a:rPr lang="en-IE" sz="1600" dirty="0" smtClean="0">
              <a:solidFill>
                <a:schemeClr val="bg1"/>
              </a:solidFill>
            </a:rPr>
            <a:t>other relevant external data sources</a:t>
          </a:r>
        </a:p>
        <a:p>
          <a:r>
            <a:rPr lang="en-IE" sz="1600" dirty="0" smtClean="0">
              <a:solidFill>
                <a:schemeClr val="bg1"/>
              </a:solidFill>
            </a:rPr>
            <a:t>potential intruders</a:t>
          </a:r>
        </a:p>
        <a:p>
          <a:r>
            <a:rPr lang="en-IE" sz="1600" dirty="0" smtClean="0">
              <a:solidFill>
                <a:schemeClr val="bg1"/>
              </a:solidFill>
            </a:rPr>
            <a:t>the likelihood of an attempt of attack on dataset</a:t>
          </a:r>
        </a:p>
        <a:p>
          <a:r>
            <a:rPr lang="en-IE" sz="1600" dirty="0" smtClean="0">
              <a:solidFill>
                <a:schemeClr val="bg1"/>
              </a:solidFill>
            </a:rPr>
            <a:t>This information will help you establish relevant plausible scenarios for your data situation.</a:t>
          </a:r>
        </a:p>
        <a:p>
          <a:r>
            <a:rPr lang="en-IE" sz="1600" dirty="0" smtClean="0">
              <a:solidFill>
                <a:schemeClr val="bg1"/>
              </a:solidFill>
            </a:rPr>
            <a:t>When you undertake a scenario analysis, you are essentially considering the how, who and why of a potential breach</a:t>
          </a:r>
          <a:endParaRPr lang="en-IE" sz="1600" dirty="0">
            <a:solidFill>
              <a:schemeClr val="bg1"/>
            </a:solidFill>
          </a:endParaRPr>
        </a:p>
      </dgm:t>
    </dgm:pt>
    <dgm:pt modelId="{3E7D7458-B422-4FAF-8C8E-2733EE41FCCE}" type="parTrans" cxnId="{05D6DD2C-3546-4E53-BE19-AB36C3DC27A2}">
      <dgm:prSet/>
      <dgm:spPr/>
      <dgm:t>
        <a:bodyPr/>
        <a:lstStyle/>
        <a:p>
          <a:endParaRPr lang="en-IE"/>
        </a:p>
      </dgm:t>
    </dgm:pt>
    <dgm:pt modelId="{98D00185-9DA6-43B4-A292-6AA07B80B17C}" type="sibTrans" cxnId="{05D6DD2C-3546-4E53-BE19-AB36C3DC27A2}">
      <dgm:prSet/>
      <dgm:spPr/>
      <dgm:t>
        <a:bodyPr/>
        <a:lstStyle/>
        <a:p>
          <a:endParaRPr lang="en-IE"/>
        </a:p>
      </dgm:t>
    </dgm:pt>
    <dgm:pt modelId="{D02D4726-19DF-45E7-945E-773FFA9994C8}">
      <dgm:prSet/>
      <dgm:spPr>
        <a:solidFill>
          <a:srgbClr val="800000"/>
        </a:solidFill>
      </dgm:spPr>
      <dgm:t>
        <a:bodyPr/>
        <a:lstStyle/>
        <a:p>
          <a:r>
            <a:rPr lang="en-IE" dirty="0" smtClean="0"/>
            <a:t>3. Testing the scenarios</a:t>
          </a:r>
          <a:endParaRPr lang="en-IE" dirty="0"/>
        </a:p>
      </dgm:t>
    </dgm:pt>
    <dgm:pt modelId="{1AB91087-27C5-4361-B052-423D52F25508}" type="parTrans" cxnId="{25139C9E-1617-4287-BF11-215E993CB1B4}">
      <dgm:prSet/>
      <dgm:spPr/>
      <dgm:t>
        <a:bodyPr/>
        <a:lstStyle/>
        <a:p>
          <a:endParaRPr lang="en-IE"/>
        </a:p>
      </dgm:t>
    </dgm:pt>
    <dgm:pt modelId="{1417ECA1-3D89-40C7-840B-48073266DEB9}" type="sibTrans" cxnId="{25139C9E-1617-4287-BF11-215E993CB1B4}">
      <dgm:prSet/>
      <dgm:spPr/>
      <dgm:t>
        <a:bodyPr/>
        <a:lstStyle/>
        <a:p>
          <a:endParaRPr lang="en-IE"/>
        </a:p>
      </dgm:t>
    </dgm:pt>
    <dgm:pt modelId="{B150A1F1-FF5C-4CB7-9063-345584B8715E}" type="pres">
      <dgm:prSet presAssocID="{12E8E3D0-5287-47D3-9C04-B9D0924D2ABF}" presName="linearFlow" presStyleCnt="0">
        <dgm:presLayoutVars>
          <dgm:resizeHandles val="exact"/>
        </dgm:presLayoutVars>
      </dgm:prSet>
      <dgm:spPr/>
    </dgm:pt>
    <dgm:pt modelId="{12FED2BF-3AEA-405A-9B08-766ACF087DE5}" type="pres">
      <dgm:prSet presAssocID="{0F1050EA-1AD1-448D-8D02-C049DA694709}" presName="node" presStyleLbl="node1" presStyleIdx="0" presStyleCnt="3" custScaleX="152356" custScaleY="94903" custLinFactNeighborX="0" custLinFactNeighborY="16385">
        <dgm:presLayoutVars>
          <dgm:bulletEnabled val="1"/>
        </dgm:presLayoutVars>
      </dgm:prSet>
      <dgm:spPr/>
      <dgm:t>
        <a:bodyPr/>
        <a:lstStyle/>
        <a:p>
          <a:endParaRPr lang="en-IE"/>
        </a:p>
      </dgm:t>
    </dgm:pt>
    <dgm:pt modelId="{CA3D1273-CE9F-4026-ACEE-463A0924F17D}" type="pres">
      <dgm:prSet presAssocID="{35F3C0F3-59AD-4A8E-A4ED-0CE2AC425B26}" presName="sibTrans" presStyleLbl="sibTrans2D1" presStyleIdx="0" presStyleCnt="2" custScaleX="105153" custScaleY="71912" custLinFactNeighborX="1260" custLinFactNeighborY="1186"/>
      <dgm:spPr/>
      <dgm:t>
        <a:bodyPr/>
        <a:lstStyle/>
        <a:p>
          <a:endParaRPr lang="en-IE"/>
        </a:p>
      </dgm:t>
    </dgm:pt>
    <dgm:pt modelId="{B055D8C0-1626-4994-B4CD-B8158D5E5523}" type="pres">
      <dgm:prSet presAssocID="{35F3C0F3-59AD-4A8E-A4ED-0CE2AC425B26}" presName="connectorText" presStyleLbl="sibTrans2D1" presStyleIdx="0" presStyleCnt="2"/>
      <dgm:spPr/>
      <dgm:t>
        <a:bodyPr/>
        <a:lstStyle/>
        <a:p>
          <a:endParaRPr lang="en-IE"/>
        </a:p>
      </dgm:t>
    </dgm:pt>
    <dgm:pt modelId="{ADA3382A-9F84-4FA5-9073-88CA6D24813A}" type="pres">
      <dgm:prSet presAssocID="{B2D2FBEA-6E63-4A32-AB74-24AC450C7FFB}" presName="node" presStyleLbl="node1" presStyleIdx="1" presStyleCnt="3" custScaleX="177628" custScaleY="98522" custLinFactNeighborX="790" custLinFactNeighborY="-25253">
        <dgm:presLayoutVars>
          <dgm:bulletEnabled val="1"/>
        </dgm:presLayoutVars>
      </dgm:prSet>
      <dgm:spPr/>
      <dgm:t>
        <a:bodyPr/>
        <a:lstStyle/>
        <a:p>
          <a:endParaRPr lang="en-IE"/>
        </a:p>
      </dgm:t>
    </dgm:pt>
    <dgm:pt modelId="{2CA6072B-76C3-436A-B448-87189158DF48}" type="pres">
      <dgm:prSet presAssocID="{98D00185-9DA6-43B4-A292-6AA07B80B17C}" presName="sibTrans" presStyleLbl="sibTrans2D1" presStyleIdx="1" presStyleCnt="2" custScaleX="92340" custScaleY="77907" custLinFactNeighborX="17172" custLinFactNeighborY="5037"/>
      <dgm:spPr/>
      <dgm:t>
        <a:bodyPr/>
        <a:lstStyle/>
        <a:p>
          <a:endParaRPr lang="en-IE"/>
        </a:p>
      </dgm:t>
    </dgm:pt>
    <dgm:pt modelId="{DE93429A-DFEB-4159-B5D8-D80E74C7FC4D}" type="pres">
      <dgm:prSet presAssocID="{98D00185-9DA6-43B4-A292-6AA07B80B17C}" presName="connectorText" presStyleLbl="sibTrans2D1" presStyleIdx="1" presStyleCnt="2"/>
      <dgm:spPr/>
      <dgm:t>
        <a:bodyPr/>
        <a:lstStyle/>
        <a:p>
          <a:endParaRPr lang="en-IE"/>
        </a:p>
      </dgm:t>
    </dgm:pt>
    <dgm:pt modelId="{2DA48DD0-56E0-4516-9E9C-84A158CA8072}" type="pres">
      <dgm:prSet presAssocID="{D02D4726-19DF-45E7-945E-773FFA9994C8}" presName="node" presStyleLbl="node1" presStyleIdx="2" presStyleCnt="3" custScaleX="89968" custScaleY="17546" custLinFactNeighborY="-39317">
        <dgm:presLayoutVars>
          <dgm:bulletEnabled val="1"/>
        </dgm:presLayoutVars>
      </dgm:prSet>
      <dgm:spPr/>
      <dgm:t>
        <a:bodyPr/>
        <a:lstStyle/>
        <a:p>
          <a:endParaRPr lang="en-IE"/>
        </a:p>
      </dgm:t>
    </dgm:pt>
  </dgm:ptLst>
  <dgm:cxnLst>
    <dgm:cxn modelId="{C13FE2DF-C4CA-4D1D-952F-32A90DD696EA}" type="presOf" srcId="{B2D2FBEA-6E63-4A32-AB74-24AC450C7FFB}" destId="{ADA3382A-9F84-4FA5-9073-88CA6D24813A}" srcOrd="0" destOrd="0" presId="urn:microsoft.com/office/officeart/2005/8/layout/process2"/>
    <dgm:cxn modelId="{7FA37833-7359-4C22-93AB-59BA49CF2892}" type="presOf" srcId="{35F3C0F3-59AD-4A8E-A4ED-0CE2AC425B26}" destId="{CA3D1273-CE9F-4026-ACEE-463A0924F17D}" srcOrd="0" destOrd="0" presId="urn:microsoft.com/office/officeart/2005/8/layout/process2"/>
    <dgm:cxn modelId="{2589555F-D562-4158-934F-A1ACB543AE4F}" type="presOf" srcId="{98D00185-9DA6-43B4-A292-6AA07B80B17C}" destId="{2CA6072B-76C3-436A-B448-87189158DF48}" srcOrd="0" destOrd="0" presId="urn:microsoft.com/office/officeart/2005/8/layout/process2"/>
    <dgm:cxn modelId="{4C5E0A49-9F47-405D-9F88-9F112DAA3989}" type="presOf" srcId="{98D00185-9DA6-43B4-A292-6AA07B80B17C}" destId="{DE93429A-DFEB-4159-B5D8-D80E74C7FC4D}" srcOrd="1" destOrd="0" presId="urn:microsoft.com/office/officeart/2005/8/layout/process2"/>
    <dgm:cxn modelId="{D8E3E6F1-6F91-48E3-AF90-AC91191999B0}" srcId="{12E8E3D0-5287-47D3-9C04-B9D0924D2ABF}" destId="{0F1050EA-1AD1-448D-8D02-C049DA694709}" srcOrd="0" destOrd="0" parTransId="{3CBE0948-91D4-4719-A891-0B7D7439C25D}" sibTransId="{35F3C0F3-59AD-4A8E-A4ED-0CE2AC425B26}"/>
    <dgm:cxn modelId="{05D6DD2C-3546-4E53-BE19-AB36C3DC27A2}" srcId="{12E8E3D0-5287-47D3-9C04-B9D0924D2ABF}" destId="{B2D2FBEA-6E63-4A32-AB74-24AC450C7FFB}" srcOrd="1" destOrd="0" parTransId="{3E7D7458-B422-4FAF-8C8E-2733EE41FCCE}" sibTransId="{98D00185-9DA6-43B4-A292-6AA07B80B17C}"/>
    <dgm:cxn modelId="{95DE7E57-A573-4397-AB7C-323F4C944EBA}" type="presOf" srcId="{D02D4726-19DF-45E7-945E-773FFA9994C8}" destId="{2DA48DD0-56E0-4516-9E9C-84A158CA8072}" srcOrd="0" destOrd="0" presId="urn:microsoft.com/office/officeart/2005/8/layout/process2"/>
    <dgm:cxn modelId="{25139C9E-1617-4287-BF11-215E993CB1B4}" srcId="{12E8E3D0-5287-47D3-9C04-B9D0924D2ABF}" destId="{D02D4726-19DF-45E7-945E-773FFA9994C8}" srcOrd="2" destOrd="0" parTransId="{1AB91087-27C5-4361-B052-423D52F25508}" sibTransId="{1417ECA1-3D89-40C7-840B-48073266DEB9}"/>
    <dgm:cxn modelId="{BF935053-49CA-40E7-9718-81A831C47465}" type="presOf" srcId="{35F3C0F3-59AD-4A8E-A4ED-0CE2AC425B26}" destId="{B055D8C0-1626-4994-B4CD-B8158D5E5523}" srcOrd="1" destOrd="0" presId="urn:microsoft.com/office/officeart/2005/8/layout/process2"/>
    <dgm:cxn modelId="{C9BA789A-E5AF-4F71-BB21-F234BBB3CDD5}" type="presOf" srcId="{12E8E3D0-5287-47D3-9C04-B9D0924D2ABF}" destId="{B150A1F1-FF5C-4CB7-9063-345584B8715E}" srcOrd="0" destOrd="0" presId="urn:microsoft.com/office/officeart/2005/8/layout/process2"/>
    <dgm:cxn modelId="{A7341877-F060-440E-A303-8EF8399951F6}" type="presOf" srcId="{0F1050EA-1AD1-448D-8D02-C049DA694709}" destId="{12FED2BF-3AEA-405A-9B08-766ACF087DE5}" srcOrd="0" destOrd="0" presId="urn:microsoft.com/office/officeart/2005/8/layout/process2"/>
    <dgm:cxn modelId="{B5F8524F-97C5-426A-AB48-4E58C0E7E422}" type="presParOf" srcId="{B150A1F1-FF5C-4CB7-9063-345584B8715E}" destId="{12FED2BF-3AEA-405A-9B08-766ACF087DE5}" srcOrd="0" destOrd="0" presId="urn:microsoft.com/office/officeart/2005/8/layout/process2"/>
    <dgm:cxn modelId="{7DC51354-8B6C-46C8-A7C8-705D145FCB46}" type="presParOf" srcId="{B150A1F1-FF5C-4CB7-9063-345584B8715E}" destId="{CA3D1273-CE9F-4026-ACEE-463A0924F17D}" srcOrd="1" destOrd="0" presId="urn:microsoft.com/office/officeart/2005/8/layout/process2"/>
    <dgm:cxn modelId="{39E67E63-AD9A-42F3-A998-4BEE860C4BED}" type="presParOf" srcId="{CA3D1273-CE9F-4026-ACEE-463A0924F17D}" destId="{B055D8C0-1626-4994-B4CD-B8158D5E5523}" srcOrd="0" destOrd="0" presId="urn:microsoft.com/office/officeart/2005/8/layout/process2"/>
    <dgm:cxn modelId="{D3A688A5-90EC-4F95-B41C-8E9AC45A3496}" type="presParOf" srcId="{B150A1F1-FF5C-4CB7-9063-345584B8715E}" destId="{ADA3382A-9F84-4FA5-9073-88CA6D24813A}" srcOrd="2" destOrd="0" presId="urn:microsoft.com/office/officeart/2005/8/layout/process2"/>
    <dgm:cxn modelId="{7CD69F58-B668-47C9-92E5-8349B50918E1}" type="presParOf" srcId="{B150A1F1-FF5C-4CB7-9063-345584B8715E}" destId="{2CA6072B-76C3-436A-B448-87189158DF48}" srcOrd="3" destOrd="0" presId="urn:microsoft.com/office/officeart/2005/8/layout/process2"/>
    <dgm:cxn modelId="{F4C1D265-8DA8-4CBD-9FD1-391EEB2272CD}" type="presParOf" srcId="{2CA6072B-76C3-436A-B448-87189158DF48}" destId="{DE93429A-DFEB-4159-B5D8-D80E74C7FC4D}" srcOrd="0" destOrd="0" presId="urn:microsoft.com/office/officeart/2005/8/layout/process2"/>
    <dgm:cxn modelId="{B2EBE745-72FA-4548-9B39-A8AAC6AC97AD}" type="presParOf" srcId="{B150A1F1-FF5C-4CB7-9063-345584B8715E}" destId="{2DA48DD0-56E0-4516-9E9C-84A158CA8072}" srcOrd="4"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9073ADF-D86A-4710-B7CA-2B19C3BA0A66}"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n-IE"/>
        </a:p>
      </dgm:t>
    </dgm:pt>
    <dgm:pt modelId="{11C3C1DE-50A4-4E45-A12C-923F59D538C3}">
      <dgm:prSet phldrT="[Text]"/>
      <dgm:spPr>
        <a:solidFill>
          <a:srgbClr val="FFC000"/>
        </a:solidFill>
      </dgm:spPr>
      <dgm:t>
        <a:bodyPr/>
        <a:lstStyle/>
        <a:p>
          <a:r>
            <a:rPr lang="en-IE" dirty="0" smtClean="0">
              <a:solidFill>
                <a:schemeClr val="tx1"/>
              </a:solidFill>
            </a:rPr>
            <a:t>User authentication</a:t>
          </a:r>
          <a:endParaRPr lang="en-IE" dirty="0">
            <a:solidFill>
              <a:schemeClr val="tx1"/>
            </a:solidFill>
          </a:endParaRPr>
        </a:p>
      </dgm:t>
    </dgm:pt>
    <dgm:pt modelId="{C45D0FC4-E3C6-4129-90FD-FEBBB52C3760}" type="parTrans" cxnId="{85067593-EAEB-469B-9919-6CE4DA6A45AC}">
      <dgm:prSet/>
      <dgm:spPr/>
      <dgm:t>
        <a:bodyPr/>
        <a:lstStyle/>
        <a:p>
          <a:endParaRPr lang="en-IE"/>
        </a:p>
      </dgm:t>
    </dgm:pt>
    <dgm:pt modelId="{71FF1FBC-1597-438C-A198-6187BF0FA01D}" type="sibTrans" cxnId="{85067593-EAEB-469B-9919-6CE4DA6A45AC}">
      <dgm:prSet custT="1"/>
      <dgm:spPr>
        <a:solidFill>
          <a:srgbClr val="92D050"/>
        </a:solidFill>
      </dgm:spPr>
      <dgm:t>
        <a:bodyPr/>
        <a:lstStyle/>
        <a:p>
          <a:r>
            <a:rPr lang="en-IE" sz="1200" dirty="0" smtClean="0">
              <a:solidFill>
                <a:schemeClr val="tx1"/>
              </a:solidFill>
            </a:rPr>
            <a:t>Open access</a:t>
          </a:r>
          <a:endParaRPr lang="en-IE" sz="1200" dirty="0">
            <a:solidFill>
              <a:schemeClr val="tx1"/>
            </a:solidFill>
          </a:endParaRPr>
        </a:p>
      </dgm:t>
    </dgm:pt>
    <dgm:pt modelId="{BF02B38B-404A-479B-AD82-0CBD4D2FF893}">
      <dgm:prSet phldrT="[Text]" custT="1"/>
      <dgm:spPr/>
      <dgm:t>
        <a:bodyPr/>
        <a:lstStyle/>
        <a:p>
          <a:r>
            <a:rPr lang="en-IE" sz="1400" dirty="0" smtClean="0"/>
            <a:t>Suitable for widely publicising data</a:t>
          </a:r>
          <a:endParaRPr lang="en-IE" sz="1400" dirty="0"/>
        </a:p>
      </dgm:t>
    </dgm:pt>
    <dgm:pt modelId="{F867928F-269F-4BAE-BFF2-DE18483906EF}" type="parTrans" cxnId="{E80A58EE-445E-4448-A0C7-6A0193CABFEE}">
      <dgm:prSet/>
      <dgm:spPr/>
      <dgm:t>
        <a:bodyPr/>
        <a:lstStyle/>
        <a:p>
          <a:endParaRPr lang="en-IE"/>
        </a:p>
      </dgm:t>
    </dgm:pt>
    <dgm:pt modelId="{470B378C-20C7-4CAA-85EE-CB9EB2F9BF9E}" type="sibTrans" cxnId="{E80A58EE-445E-4448-A0C7-6A0193CABFEE}">
      <dgm:prSet/>
      <dgm:spPr/>
      <dgm:t>
        <a:bodyPr/>
        <a:lstStyle/>
        <a:p>
          <a:endParaRPr lang="en-IE"/>
        </a:p>
      </dgm:t>
    </dgm:pt>
    <dgm:pt modelId="{B542381A-04DE-48E2-BE75-F29A7F6D250A}">
      <dgm:prSet phldrT="[Text]" custT="1"/>
      <dgm:spPr>
        <a:solidFill>
          <a:srgbClr val="FFFF00"/>
        </a:solidFill>
      </dgm:spPr>
      <dgm:t>
        <a:bodyPr/>
        <a:lstStyle/>
        <a:p>
          <a:r>
            <a:rPr lang="en-IE" sz="1200" dirty="0" smtClean="0">
              <a:solidFill>
                <a:schemeClr val="tx1"/>
              </a:solidFill>
            </a:rPr>
            <a:t>Special licence</a:t>
          </a:r>
          <a:endParaRPr lang="en-IE" sz="1200" dirty="0">
            <a:solidFill>
              <a:schemeClr val="tx1"/>
            </a:solidFill>
          </a:endParaRPr>
        </a:p>
      </dgm:t>
    </dgm:pt>
    <dgm:pt modelId="{657D9159-F624-434C-8329-46E2FE28841C}" type="parTrans" cxnId="{EBB2A2CC-7FB2-45E2-B9E9-2139C9C92D5D}">
      <dgm:prSet/>
      <dgm:spPr/>
      <dgm:t>
        <a:bodyPr/>
        <a:lstStyle/>
        <a:p>
          <a:endParaRPr lang="en-IE"/>
        </a:p>
      </dgm:t>
    </dgm:pt>
    <dgm:pt modelId="{2E06C7B5-CBA4-4768-BF82-15B69DE5F834}" type="sibTrans" cxnId="{EBB2A2CC-7FB2-45E2-B9E9-2139C9C92D5D}">
      <dgm:prSet custT="1"/>
      <dgm:spPr>
        <a:solidFill>
          <a:srgbClr val="0070C0"/>
        </a:solidFill>
      </dgm:spPr>
      <dgm:t>
        <a:bodyPr/>
        <a:lstStyle/>
        <a:p>
          <a:r>
            <a:rPr lang="en-IE" sz="1200" dirty="0" smtClean="0"/>
            <a:t>Special condition(s)</a:t>
          </a:r>
          <a:endParaRPr lang="en-IE" sz="1200" dirty="0"/>
        </a:p>
      </dgm:t>
    </dgm:pt>
    <dgm:pt modelId="{28FCD1A4-B8B2-42C0-B275-203A4816EABD}">
      <dgm:prSet phldrT="[Text]" custT="1"/>
      <dgm:spPr/>
      <dgm:t>
        <a:bodyPr/>
        <a:lstStyle/>
        <a:p>
          <a:r>
            <a:rPr lang="en-IE" sz="1400" dirty="0" smtClean="0"/>
            <a:t>Suitable for controlling the type of user / use of data</a:t>
          </a:r>
          <a:endParaRPr lang="en-IE" sz="1400" dirty="0"/>
        </a:p>
      </dgm:t>
    </dgm:pt>
    <dgm:pt modelId="{C01B465E-684F-44CC-8B11-4D53AD0E73DC}" type="parTrans" cxnId="{E9E09B07-9B03-4CE6-B9FA-3A45A4756A59}">
      <dgm:prSet/>
      <dgm:spPr/>
      <dgm:t>
        <a:bodyPr/>
        <a:lstStyle/>
        <a:p>
          <a:endParaRPr lang="en-IE"/>
        </a:p>
      </dgm:t>
    </dgm:pt>
    <dgm:pt modelId="{385EDDEB-7FE2-4D59-B2C4-037EF8B6D922}" type="sibTrans" cxnId="{E9E09B07-9B03-4CE6-B9FA-3A45A4756A59}">
      <dgm:prSet/>
      <dgm:spPr/>
      <dgm:t>
        <a:bodyPr/>
        <a:lstStyle/>
        <a:p>
          <a:endParaRPr lang="en-IE"/>
        </a:p>
      </dgm:t>
    </dgm:pt>
    <dgm:pt modelId="{90C92DBA-E6A9-4BF0-95AF-46B7AEB8F4DE}">
      <dgm:prSet phldrT="[Text]" custT="1"/>
      <dgm:spPr>
        <a:solidFill>
          <a:srgbClr val="C00000"/>
        </a:solidFill>
      </dgm:spPr>
      <dgm:t>
        <a:bodyPr/>
        <a:lstStyle/>
        <a:p>
          <a:r>
            <a:rPr lang="en-IE" sz="1200" dirty="0" smtClean="0"/>
            <a:t>Limited to specified group</a:t>
          </a:r>
          <a:endParaRPr lang="en-IE" sz="1200" dirty="0"/>
        </a:p>
      </dgm:t>
    </dgm:pt>
    <dgm:pt modelId="{D1715149-07A4-4C4E-9521-2762E827FFD2}" type="parTrans" cxnId="{BFFA410D-3FE2-46B7-ADC8-99C1DA9532DF}">
      <dgm:prSet/>
      <dgm:spPr/>
      <dgm:t>
        <a:bodyPr/>
        <a:lstStyle/>
        <a:p>
          <a:endParaRPr lang="en-IE"/>
        </a:p>
      </dgm:t>
    </dgm:pt>
    <dgm:pt modelId="{741F7FB9-FD28-4A6C-AB74-D6A11C2169B7}" type="sibTrans" cxnId="{BFFA410D-3FE2-46B7-ADC8-99C1DA9532DF}">
      <dgm:prSet custT="1"/>
      <dgm:spPr>
        <a:solidFill>
          <a:srgbClr val="7030A0"/>
        </a:solidFill>
      </dgm:spPr>
      <dgm:t>
        <a:bodyPr/>
        <a:lstStyle/>
        <a:p>
          <a:r>
            <a:rPr lang="en-IE" sz="1200" dirty="0" smtClean="0">
              <a:solidFill>
                <a:schemeClr val="bg1"/>
              </a:solidFill>
            </a:rPr>
            <a:t>Controlled </a:t>
          </a:r>
        </a:p>
        <a:p>
          <a:r>
            <a:rPr lang="en-IE" sz="1200" dirty="0" smtClean="0">
              <a:solidFill>
                <a:schemeClr val="bg1"/>
              </a:solidFill>
            </a:rPr>
            <a:t>on-site</a:t>
          </a:r>
          <a:endParaRPr lang="en-IE" sz="1200" dirty="0">
            <a:solidFill>
              <a:schemeClr val="bg1"/>
            </a:solidFill>
          </a:endParaRPr>
        </a:p>
      </dgm:t>
    </dgm:pt>
    <dgm:pt modelId="{D7741788-BF2B-4198-9D1A-EEE19B9ED5AE}">
      <dgm:prSet phldrT="[Text]" custT="1"/>
      <dgm:spPr/>
      <dgm:t>
        <a:bodyPr/>
        <a:lstStyle/>
        <a:p>
          <a:pPr algn="r"/>
          <a:r>
            <a:rPr lang="en-IE" sz="1400" dirty="0" smtClean="0"/>
            <a:t>Suitable for reduced dataset (e.g. RMFs)</a:t>
          </a:r>
          <a:endParaRPr lang="en-IE" sz="1400" dirty="0"/>
        </a:p>
      </dgm:t>
    </dgm:pt>
    <dgm:pt modelId="{8C2117B1-F9FC-4D35-A7A9-D36235734116}" type="parTrans" cxnId="{4A4A6117-F2F0-4382-B0CC-13FDBECF2865}">
      <dgm:prSet/>
      <dgm:spPr/>
      <dgm:t>
        <a:bodyPr/>
        <a:lstStyle/>
        <a:p>
          <a:endParaRPr lang="en-IE"/>
        </a:p>
      </dgm:t>
    </dgm:pt>
    <dgm:pt modelId="{0248E488-0993-431D-AF49-02124CCFC99B}" type="sibTrans" cxnId="{4A4A6117-F2F0-4382-B0CC-13FDBECF2865}">
      <dgm:prSet/>
      <dgm:spPr/>
      <dgm:t>
        <a:bodyPr/>
        <a:lstStyle/>
        <a:p>
          <a:endParaRPr lang="en-IE"/>
        </a:p>
      </dgm:t>
    </dgm:pt>
    <dgm:pt modelId="{6DA18FEF-36C2-4FFC-8A2B-7C9C0DA15D51}" type="pres">
      <dgm:prSet presAssocID="{B9073ADF-D86A-4710-B7CA-2B19C3BA0A66}" presName="Name0" presStyleCnt="0">
        <dgm:presLayoutVars>
          <dgm:chMax/>
          <dgm:chPref/>
          <dgm:dir/>
          <dgm:animLvl val="lvl"/>
        </dgm:presLayoutVars>
      </dgm:prSet>
      <dgm:spPr/>
      <dgm:t>
        <a:bodyPr/>
        <a:lstStyle/>
        <a:p>
          <a:endParaRPr lang="en-IE"/>
        </a:p>
      </dgm:t>
    </dgm:pt>
    <dgm:pt modelId="{02216612-AA90-4A9B-AC90-17E55302907A}" type="pres">
      <dgm:prSet presAssocID="{11C3C1DE-50A4-4E45-A12C-923F59D538C3}" presName="composite" presStyleCnt="0"/>
      <dgm:spPr/>
    </dgm:pt>
    <dgm:pt modelId="{0581EEBC-A2D2-4F49-9240-10862CB45ED7}" type="pres">
      <dgm:prSet presAssocID="{11C3C1DE-50A4-4E45-A12C-923F59D538C3}" presName="Parent1" presStyleLbl="node1" presStyleIdx="0" presStyleCnt="6">
        <dgm:presLayoutVars>
          <dgm:chMax val="1"/>
          <dgm:chPref val="1"/>
          <dgm:bulletEnabled val="1"/>
        </dgm:presLayoutVars>
      </dgm:prSet>
      <dgm:spPr/>
      <dgm:t>
        <a:bodyPr/>
        <a:lstStyle/>
        <a:p>
          <a:endParaRPr lang="en-IE"/>
        </a:p>
      </dgm:t>
    </dgm:pt>
    <dgm:pt modelId="{32DAB9AB-DC2B-4A0A-8367-0AD1B65B91A5}" type="pres">
      <dgm:prSet presAssocID="{11C3C1DE-50A4-4E45-A12C-923F59D538C3}" presName="Childtext1" presStyleLbl="revTx" presStyleIdx="0" presStyleCnt="3">
        <dgm:presLayoutVars>
          <dgm:chMax val="0"/>
          <dgm:chPref val="0"/>
          <dgm:bulletEnabled val="1"/>
        </dgm:presLayoutVars>
      </dgm:prSet>
      <dgm:spPr/>
      <dgm:t>
        <a:bodyPr/>
        <a:lstStyle/>
        <a:p>
          <a:endParaRPr lang="en-IE"/>
        </a:p>
      </dgm:t>
    </dgm:pt>
    <dgm:pt modelId="{2266EFAF-DB4F-467E-8F93-3ECFF746146E}" type="pres">
      <dgm:prSet presAssocID="{11C3C1DE-50A4-4E45-A12C-923F59D538C3}" presName="BalanceSpacing" presStyleCnt="0"/>
      <dgm:spPr/>
    </dgm:pt>
    <dgm:pt modelId="{37F007F6-9620-45D3-81B3-09C32ED4EEAC}" type="pres">
      <dgm:prSet presAssocID="{11C3C1DE-50A4-4E45-A12C-923F59D538C3}" presName="BalanceSpacing1" presStyleCnt="0"/>
      <dgm:spPr/>
    </dgm:pt>
    <dgm:pt modelId="{E0F8B300-EAD1-49C9-9468-3D9ACF8A5421}" type="pres">
      <dgm:prSet presAssocID="{71FF1FBC-1597-438C-A198-6187BF0FA01D}" presName="Accent1Text" presStyleLbl="node1" presStyleIdx="1" presStyleCnt="6"/>
      <dgm:spPr/>
      <dgm:t>
        <a:bodyPr/>
        <a:lstStyle/>
        <a:p>
          <a:endParaRPr lang="en-IE"/>
        </a:p>
      </dgm:t>
    </dgm:pt>
    <dgm:pt modelId="{19495CDA-AE3B-405D-B1D6-D096A70ABF61}" type="pres">
      <dgm:prSet presAssocID="{71FF1FBC-1597-438C-A198-6187BF0FA01D}" presName="spaceBetweenRectangles" presStyleCnt="0"/>
      <dgm:spPr/>
    </dgm:pt>
    <dgm:pt modelId="{90716EED-BA7A-4336-9A0D-EE3E02C34EC2}" type="pres">
      <dgm:prSet presAssocID="{B542381A-04DE-48E2-BE75-F29A7F6D250A}" presName="composite" presStyleCnt="0"/>
      <dgm:spPr/>
    </dgm:pt>
    <dgm:pt modelId="{9527A6E3-2B82-4D00-A3F3-4B3CB89E60DD}" type="pres">
      <dgm:prSet presAssocID="{B542381A-04DE-48E2-BE75-F29A7F6D250A}" presName="Parent1" presStyleLbl="node1" presStyleIdx="2" presStyleCnt="6">
        <dgm:presLayoutVars>
          <dgm:chMax val="1"/>
          <dgm:chPref val="1"/>
          <dgm:bulletEnabled val="1"/>
        </dgm:presLayoutVars>
      </dgm:prSet>
      <dgm:spPr/>
      <dgm:t>
        <a:bodyPr/>
        <a:lstStyle/>
        <a:p>
          <a:endParaRPr lang="en-IE"/>
        </a:p>
      </dgm:t>
    </dgm:pt>
    <dgm:pt modelId="{6798017E-5D23-470C-9599-256499C67033}" type="pres">
      <dgm:prSet presAssocID="{B542381A-04DE-48E2-BE75-F29A7F6D250A}" presName="Childtext1" presStyleLbl="revTx" presStyleIdx="1" presStyleCnt="3" custScaleX="72383" custLinFactNeighborX="13129" custLinFactNeighborY="-124">
        <dgm:presLayoutVars>
          <dgm:chMax val="0"/>
          <dgm:chPref val="0"/>
          <dgm:bulletEnabled val="1"/>
        </dgm:presLayoutVars>
      </dgm:prSet>
      <dgm:spPr/>
      <dgm:t>
        <a:bodyPr/>
        <a:lstStyle/>
        <a:p>
          <a:endParaRPr lang="en-IE"/>
        </a:p>
      </dgm:t>
    </dgm:pt>
    <dgm:pt modelId="{E5BE6BC2-D1F9-443F-A88E-564E273A0520}" type="pres">
      <dgm:prSet presAssocID="{B542381A-04DE-48E2-BE75-F29A7F6D250A}" presName="BalanceSpacing" presStyleCnt="0"/>
      <dgm:spPr/>
    </dgm:pt>
    <dgm:pt modelId="{ABBE3C09-6E46-4145-9D4F-01DAA8D7D9A0}" type="pres">
      <dgm:prSet presAssocID="{B542381A-04DE-48E2-BE75-F29A7F6D250A}" presName="BalanceSpacing1" presStyleCnt="0"/>
      <dgm:spPr/>
    </dgm:pt>
    <dgm:pt modelId="{F5A40CD0-2865-497C-B7AD-AC28E6D70FAC}" type="pres">
      <dgm:prSet presAssocID="{2E06C7B5-CBA4-4768-BF82-15B69DE5F834}" presName="Accent1Text" presStyleLbl="node1" presStyleIdx="3" presStyleCnt="6"/>
      <dgm:spPr/>
      <dgm:t>
        <a:bodyPr/>
        <a:lstStyle/>
        <a:p>
          <a:endParaRPr lang="en-IE"/>
        </a:p>
      </dgm:t>
    </dgm:pt>
    <dgm:pt modelId="{A0A89EC2-FACA-4050-8B02-E1A0E15429F5}" type="pres">
      <dgm:prSet presAssocID="{2E06C7B5-CBA4-4768-BF82-15B69DE5F834}" presName="spaceBetweenRectangles" presStyleCnt="0"/>
      <dgm:spPr/>
    </dgm:pt>
    <dgm:pt modelId="{44D27682-F51D-4E94-9453-37FB469E8C02}" type="pres">
      <dgm:prSet presAssocID="{90C92DBA-E6A9-4BF0-95AF-46B7AEB8F4DE}" presName="composite" presStyleCnt="0"/>
      <dgm:spPr/>
    </dgm:pt>
    <dgm:pt modelId="{F5DF001C-E62F-44CF-8021-17210DDA7A24}" type="pres">
      <dgm:prSet presAssocID="{90C92DBA-E6A9-4BF0-95AF-46B7AEB8F4DE}" presName="Parent1" presStyleLbl="node1" presStyleIdx="4" presStyleCnt="6">
        <dgm:presLayoutVars>
          <dgm:chMax val="1"/>
          <dgm:chPref val="1"/>
          <dgm:bulletEnabled val="1"/>
        </dgm:presLayoutVars>
      </dgm:prSet>
      <dgm:spPr/>
      <dgm:t>
        <a:bodyPr/>
        <a:lstStyle/>
        <a:p>
          <a:endParaRPr lang="en-IE"/>
        </a:p>
      </dgm:t>
    </dgm:pt>
    <dgm:pt modelId="{38482BD7-F93F-4A4F-A1F7-071E8ADF2734}" type="pres">
      <dgm:prSet presAssocID="{90C92DBA-E6A9-4BF0-95AF-46B7AEB8F4DE}" presName="Childtext1" presStyleLbl="revTx" presStyleIdx="2" presStyleCnt="3" custScaleX="106449" custLinFactX="-100000" custLinFactNeighborX="-169699" custLinFactNeighborY="2662">
        <dgm:presLayoutVars>
          <dgm:chMax val="0"/>
          <dgm:chPref val="0"/>
          <dgm:bulletEnabled val="1"/>
        </dgm:presLayoutVars>
      </dgm:prSet>
      <dgm:spPr/>
      <dgm:t>
        <a:bodyPr/>
        <a:lstStyle/>
        <a:p>
          <a:endParaRPr lang="en-IE"/>
        </a:p>
      </dgm:t>
    </dgm:pt>
    <dgm:pt modelId="{750034E1-1FB3-4E6C-91EC-83662469E183}" type="pres">
      <dgm:prSet presAssocID="{90C92DBA-E6A9-4BF0-95AF-46B7AEB8F4DE}" presName="BalanceSpacing" presStyleCnt="0"/>
      <dgm:spPr/>
    </dgm:pt>
    <dgm:pt modelId="{DAE137C4-10B7-4397-815D-420F926184AC}" type="pres">
      <dgm:prSet presAssocID="{90C92DBA-E6A9-4BF0-95AF-46B7AEB8F4DE}" presName="BalanceSpacing1" presStyleCnt="0"/>
      <dgm:spPr/>
    </dgm:pt>
    <dgm:pt modelId="{E624A026-6647-4662-8D87-FF24A46D907D}" type="pres">
      <dgm:prSet presAssocID="{741F7FB9-FD28-4A6C-AB74-D6A11C2169B7}" presName="Accent1Text" presStyleLbl="node1" presStyleIdx="5" presStyleCnt="6" custLinFactNeighborY="0"/>
      <dgm:spPr/>
      <dgm:t>
        <a:bodyPr/>
        <a:lstStyle/>
        <a:p>
          <a:endParaRPr lang="en-IE"/>
        </a:p>
      </dgm:t>
    </dgm:pt>
  </dgm:ptLst>
  <dgm:cxnLst>
    <dgm:cxn modelId="{BFFA410D-3FE2-46B7-ADC8-99C1DA9532DF}" srcId="{B9073ADF-D86A-4710-B7CA-2B19C3BA0A66}" destId="{90C92DBA-E6A9-4BF0-95AF-46B7AEB8F4DE}" srcOrd="2" destOrd="0" parTransId="{D1715149-07A4-4C4E-9521-2762E827FFD2}" sibTransId="{741F7FB9-FD28-4A6C-AB74-D6A11C2169B7}"/>
    <dgm:cxn modelId="{7C1692A6-6AB4-4AB8-B607-EF24DA765111}" type="presOf" srcId="{B542381A-04DE-48E2-BE75-F29A7F6D250A}" destId="{9527A6E3-2B82-4D00-A3F3-4B3CB89E60DD}" srcOrd="0" destOrd="0" presId="urn:microsoft.com/office/officeart/2008/layout/AlternatingHexagons"/>
    <dgm:cxn modelId="{EBB2A2CC-7FB2-45E2-B9E9-2139C9C92D5D}" srcId="{B9073ADF-D86A-4710-B7CA-2B19C3BA0A66}" destId="{B542381A-04DE-48E2-BE75-F29A7F6D250A}" srcOrd="1" destOrd="0" parTransId="{657D9159-F624-434C-8329-46E2FE28841C}" sibTransId="{2E06C7B5-CBA4-4768-BF82-15B69DE5F834}"/>
    <dgm:cxn modelId="{1CF4AA41-FEB6-474B-AB18-0A7149E327CA}" type="presOf" srcId="{D7741788-BF2B-4198-9D1A-EEE19B9ED5AE}" destId="{38482BD7-F93F-4A4F-A1F7-071E8ADF2734}" srcOrd="0" destOrd="0" presId="urn:microsoft.com/office/officeart/2008/layout/AlternatingHexagons"/>
    <dgm:cxn modelId="{4A4A6117-F2F0-4382-B0CC-13FDBECF2865}" srcId="{90C92DBA-E6A9-4BF0-95AF-46B7AEB8F4DE}" destId="{D7741788-BF2B-4198-9D1A-EEE19B9ED5AE}" srcOrd="0" destOrd="0" parTransId="{8C2117B1-F9FC-4D35-A7A9-D36235734116}" sibTransId="{0248E488-0993-431D-AF49-02124CCFC99B}"/>
    <dgm:cxn modelId="{5D2261A4-D742-46B5-B90A-A7F14845D4BD}" type="presOf" srcId="{B9073ADF-D86A-4710-B7CA-2B19C3BA0A66}" destId="{6DA18FEF-36C2-4FFC-8A2B-7C9C0DA15D51}" srcOrd="0" destOrd="0" presId="urn:microsoft.com/office/officeart/2008/layout/AlternatingHexagons"/>
    <dgm:cxn modelId="{AAF6AD2A-FC8B-472F-A3FE-B01DECF6B78E}" type="presOf" srcId="{90C92DBA-E6A9-4BF0-95AF-46B7AEB8F4DE}" destId="{F5DF001C-E62F-44CF-8021-17210DDA7A24}" srcOrd="0" destOrd="0" presId="urn:microsoft.com/office/officeart/2008/layout/AlternatingHexagons"/>
    <dgm:cxn modelId="{E80A58EE-445E-4448-A0C7-6A0193CABFEE}" srcId="{11C3C1DE-50A4-4E45-A12C-923F59D538C3}" destId="{BF02B38B-404A-479B-AD82-0CBD4D2FF893}" srcOrd="0" destOrd="0" parTransId="{F867928F-269F-4BAE-BFF2-DE18483906EF}" sibTransId="{470B378C-20C7-4CAA-85EE-CB9EB2F9BF9E}"/>
    <dgm:cxn modelId="{E8F38F96-A53A-47EF-B403-75688D549129}" type="presOf" srcId="{2E06C7B5-CBA4-4768-BF82-15B69DE5F834}" destId="{F5A40CD0-2865-497C-B7AD-AC28E6D70FAC}" srcOrd="0" destOrd="0" presId="urn:microsoft.com/office/officeart/2008/layout/AlternatingHexagons"/>
    <dgm:cxn modelId="{8C9EEC46-2450-4438-8464-290B194F5736}" type="presOf" srcId="{741F7FB9-FD28-4A6C-AB74-D6A11C2169B7}" destId="{E624A026-6647-4662-8D87-FF24A46D907D}" srcOrd="0" destOrd="0" presId="urn:microsoft.com/office/officeart/2008/layout/AlternatingHexagons"/>
    <dgm:cxn modelId="{57B48784-5FF9-4DC8-8893-28E7447E41BA}" type="presOf" srcId="{28FCD1A4-B8B2-42C0-B275-203A4816EABD}" destId="{6798017E-5D23-470C-9599-256499C67033}" srcOrd="0" destOrd="0" presId="urn:microsoft.com/office/officeart/2008/layout/AlternatingHexagons"/>
    <dgm:cxn modelId="{589550F1-52CF-4CF8-99A2-4243C734717A}" type="presOf" srcId="{11C3C1DE-50A4-4E45-A12C-923F59D538C3}" destId="{0581EEBC-A2D2-4F49-9240-10862CB45ED7}" srcOrd="0" destOrd="0" presId="urn:microsoft.com/office/officeart/2008/layout/AlternatingHexagons"/>
    <dgm:cxn modelId="{E9E09B07-9B03-4CE6-B9FA-3A45A4756A59}" srcId="{B542381A-04DE-48E2-BE75-F29A7F6D250A}" destId="{28FCD1A4-B8B2-42C0-B275-203A4816EABD}" srcOrd="0" destOrd="0" parTransId="{C01B465E-684F-44CC-8B11-4D53AD0E73DC}" sibTransId="{385EDDEB-7FE2-4D59-B2C4-037EF8B6D922}"/>
    <dgm:cxn modelId="{C7403F41-26CD-4DE5-B9AA-D5AB92AC9F7E}" type="presOf" srcId="{71FF1FBC-1597-438C-A198-6187BF0FA01D}" destId="{E0F8B300-EAD1-49C9-9468-3D9ACF8A5421}" srcOrd="0" destOrd="0" presId="urn:microsoft.com/office/officeart/2008/layout/AlternatingHexagons"/>
    <dgm:cxn modelId="{D8DA615D-3AFE-4C07-A97B-93B25C80980B}" type="presOf" srcId="{BF02B38B-404A-479B-AD82-0CBD4D2FF893}" destId="{32DAB9AB-DC2B-4A0A-8367-0AD1B65B91A5}" srcOrd="0" destOrd="0" presId="urn:microsoft.com/office/officeart/2008/layout/AlternatingHexagons"/>
    <dgm:cxn modelId="{85067593-EAEB-469B-9919-6CE4DA6A45AC}" srcId="{B9073ADF-D86A-4710-B7CA-2B19C3BA0A66}" destId="{11C3C1DE-50A4-4E45-A12C-923F59D538C3}" srcOrd="0" destOrd="0" parTransId="{C45D0FC4-E3C6-4129-90FD-FEBBB52C3760}" sibTransId="{71FF1FBC-1597-438C-A198-6187BF0FA01D}"/>
    <dgm:cxn modelId="{5CE07FA3-7237-4DA4-BEC2-328B3CCB0A18}" type="presParOf" srcId="{6DA18FEF-36C2-4FFC-8A2B-7C9C0DA15D51}" destId="{02216612-AA90-4A9B-AC90-17E55302907A}" srcOrd="0" destOrd="0" presId="urn:microsoft.com/office/officeart/2008/layout/AlternatingHexagons"/>
    <dgm:cxn modelId="{C8B80213-9A1D-476A-B98D-922120CF869E}" type="presParOf" srcId="{02216612-AA90-4A9B-AC90-17E55302907A}" destId="{0581EEBC-A2D2-4F49-9240-10862CB45ED7}" srcOrd="0" destOrd="0" presId="urn:microsoft.com/office/officeart/2008/layout/AlternatingHexagons"/>
    <dgm:cxn modelId="{224086D3-6201-4057-BC85-2BB297BC8D0D}" type="presParOf" srcId="{02216612-AA90-4A9B-AC90-17E55302907A}" destId="{32DAB9AB-DC2B-4A0A-8367-0AD1B65B91A5}" srcOrd="1" destOrd="0" presId="urn:microsoft.com/office/officeart/2008/layout/AlternatingHexagons"/>
    <dgm:cxn modelId="{6E2116A2-EB84-427A-8E97-756CE4D4EA3C}" type="presParOf" srcId="{02216612-AA90-4A9B-AC90-17E55302907A}" destId="{2266EFAF-DB4F-467E-8F93-3ECFF746146E}" srcOrd="2" destOrd="0" presId="urn:microsoft.com/office/officeart/2008/layout/AlternatingHexagons"/>
    <dgm:cxn modelId="{E32B46B7-5E7D-4F64-9757-8D1F2AA9E301}" type="presParOf" srcId="{02216612-AA90-4A9B-AC90-17E55302907A}" destId="{37F007F6-9620-45D3-81B3-09C32ED4EEAC}" srcOrd="3" destOrd="0" presId="urn:microsoft.com/office/officeart/2008/layout/AlternatingHexagons"/>
    <dgm:cxn modelId="{57ADBFB6-394C-4BB6-8076-80E9189F030F}" type="presParOf" srcId="{02216612-AA90-4A9B-AC90-17E55302907A}" destId="{E0F8B300-EAD1-49C9-9468-3D9ACF8A5421}" srcOrd="4" destOrd="0" presId="urn:microsoft.com/office/officeart/2008/layout/AlternatingHexagons"/>
    <dgm:cxn modelId="{1E979F84-17CF-4C38-9314-1808D5DD0C9C}" type="presParOf" srcId="{6DA18FEF-36C2-4FFC-8A2B-7C9C0DA15D51}" destId="{19495CDA-AE3B-405D-B1D6-D096A70ABF61}" srcOrd="1" destOrd="0" presId="urn:microsoft.com/office/officeart/2008/layout/AlternatingHexagons"/>
    <dgm:cxn modelId="{BC0925C0-41F4-4DA4-9CC6-644C94B473EF}" type="presParOf" srcId="{6DA18FEF-36C2-4FFC-8A2B-7C9C0DA15D51}" destId="{90716EED-BA7A-4336-9A0D-EE3E02C34EC2}" srcOrd="2" destOrd="0" presId="urn:microsoft.com/office/officeart/2008/layout/AlternatingHexagons"/>
    <dgm:cxn modelId="{54373180-0EDC-44EB-B678-42C01049B1D9}" type="presParOf" srcId="{90716EED-BA7A-4336-9A0D-EE3E02C34EC2}" destId="{9527A6E3-2B82-4D00-A3F3-4B3CB89E60DD}" srcOrd="0" destOrd="0" presId="urn:microsoft.com/office/officeart/2008/layout/AlternatingHexagons"/>
    <dgm:cxn modelId="{8A3A066F-DB7A-47A0-B1C1-473724799FA1}" type="presParOf" srcId="{90716EED-BA7A-4336-9A0D-EE3E02C34EC2}" destId="{6798017E-5D23-470C-9599-256499C67033}" srcOrd="1" destOrd="0" presId="urn:microsoft.com/office/officeart/2008/layout/AlternatingHexagons"/>
    <dgm:cxn modelId="{98D5FE1F-1543-4178-B47D-D76BCA5CBF2D}" type="presParOf" srcId="{90716EED-BA7A-4336-9A0D-EE3E02C34EC2}" destId="{E5BE6BC2-D1F9-443F-A88E-564E273A0520}" srcOrd="2" destOrd="0" presId="urn:microsoft.com/office/officeart/2008/layout/AlternatingHexagons"/>
    <dgm:cxn modelId="{D0FAC743-5CAD-4DB4-A135-9B72DB80FFBE}" type="presParOf" srcId="{90716EED-BA7A-4336-9A0D-EE3E02C34EC2}" destId="{ABBE3C09-6E46-4145-9D4F-01DAA8D7D9A0}" srcOrd="3" destOrd="0" presId="urn:microsoft.com/office/officeart/2008/layout/AlternatingHexagons"/>
    <dgm:cxn modelId="{A3CCB28D-EB6F-4DE5-A5DE-A7C8B8643B37}" type="presParOf" srcId="{90716EED-BA7A-4336-9A0D-EE3E02C34EC2}" destId="{F5A40CD0-2865-497C-B7AD-AC28E6D70FAC}" srcOrd="4" destOrd="0" presId="urn:microsoft.com/office/officeart/2008/layout/AlternatingHexagons"/>
    <dgm:cxn modelId="{E20F077C-C1BE-4D3A-8750-7692BD325E97}" type="presParOf" srcId="{6DA18FEF-36C2-4FFC-8A2B-7C9C0DA15D51}" destId="{A0A89EC2-FACA-4050-8B02-E1A0E15429F5}" srcOrd="3" destOrd="0" presId="urn:microsoft.com/office/officeart/2008/layout/AlternatingHexagons"/>
    <dgm:cxn modelId="{287A1DC7-87CF-4CEF-841E-652376F7369E}" type="presParOf" srcId="{6DA18FEF-36C2-4FFC-8A2B-7C9C0DA15D51}" destId="{44D27682-F51D-4E94-9453-37FB469E8C02}" srcOrd="4" destOrd="0" presId="urn:microsoft.com/office/officeart/2008/layout/AlternatingHexagons"/>
    <dgm:cxn modelId="{FDB0583E-B689-4BBE-B868-CD0C2464A08C}" type="presParOf" srcId="{44D27682-F51D-4E94-9453-37FB469E8C02}" destId="{F5DF001C-E62F-44CF-8021-17210DDA7A24}" srcOrd="0" destOrd="0" presId="urn:microsoft.com/office/officeart/2008/layout/AlternatingHexagons"/>
    <dgm:cxn modelId="{876ED8E9-1F44-4DDF-9F9D-676F46FBC307}" type="presParOf" srcId="{44D27682-F51D-4E94-9453-37FB469E8C02}" destId="{38482BD7-F93F-4A4F-A1F7-071E8ADF2734}" srcOrd="1" destOrd="0" presId="urn:microsoft.com/office/officeart/2008/layout/AlternatingHexagons"/>
    <dgm:cxn modelId="{CAD2F19A-C709-47CE-94EA-0B95DA29B8AE}" type="presParOf" srcId="{44D27682-F51D-4E94-9453-37FB469E8C02}" destId="{750034E1-1FB3-4E6C-91EC-83662469E183}" srcOrd="2" destOrd="0" presId="urn:microsoft.com/office/officeart/2008/layout/AlternatingHexagons"/>
    <dgm:cxn modelId="{56A4B843-6682-405B-8319-5D2218C83296}" type="presParOf" srcId="{44D27682-F51D-4E94-9453-37FB469E8C02}" destId="{DAE137C4-10B7-4397-815D-420F926184AC}" srcOrd="3" destOrd="0" presId="urn:microsoft.com/office/officeart/2008/layout/AlternatingHexagons"/>
    <dgm:cxn modelId="{940F0033-BF6A-4888-8D4D-E55D64C58EEF}" type="presParOf" srcId="{44D27682-F51D-4E94-9453-37FB469E8C02}" destId="{E624A026-6647-4662-8D87-FF24A46D907D}"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06D572-4919-4464-AAF8-34ACA2D51FC6}" type="datetimeFigureOut">
              <a:rPr lang="en-IE" smtClean="0"/>
              <a:t>23/06/2016</a:t>
            </a:fld>
            <a:endParaRPr lang="en-I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9A24A2-7EA2-4A21-93E8-86BCFCB17386}" type="slidenum">
              <a:rPr lang="en-IE" smtClean="0"/>
              <a:t>‹#›</a:t>
            </a:fld>
            <a:endParaRPr lang="en-IE"/>
          </a:p>
        </p:txBody>
      </p:sp>
    </p:spTree>
    <p:extLst>
      <p:ext uri="{BB962C8B-B14F-4D97-AF65-F5344CB8AC3E}">
        <p14:creationId xmlns:p14="http://schemas.microsoft.com/office/powerpoint/2010/main" val="4193796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A69A24A2-7EA2-4A21-93E8-86BCFCB17386}" type="slidenum">
              <a:rPr lang="en-IE" smtClean="0"/>
              <a:t>7</a:t>
            </a:fld>
            <a:endParaRPr lang="en-IE"/>
          </a:p>
        </p:txBody>
      </p:sp>
    </p:spTree>
    <p:extLst>
      <p:ext uri="{BB962C8B-B14F-4D97-AF65-F5344CB8AC3E}">
        <p14:creationId xmlns:p14="http://schemas.microsoft.com/office/powerpoint/2010/main" val="3217118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Article 5 principles relating to personal data processing</a:t>
            </a:r>
          </a:p>
          <a:p>
            <a:r>
              <a:rPr lang="en-IE" dirty="0" smtClean="0"/>
              <a:t>(b) collected for specified, explicit and legitimate purposed and not further processed in a way incompatible with those purposes; further processing of personal data for archiving purposes in the public interest or scientific, statistical or historical purposes shall in accordance with Article 89 not be considered incompatible with the initial purposes</a:t>
            </a:r>
          </a:p>
          <a:p>
            <a:endParaRPr lang="en-IE" dirty="0"/>
          </a:p>
        </p:txBody>
      </p:sp>
      <p:sp>
        <p:nvSpPr>
          <p:cNvPr id="4" name="Slide Number Placeholder 3"/>
          <p:cNvSpPr>
            <a:spLocks noGrp="1"/>
          </p:cNvSpPr>
          <p:nvPr>
            <p:ph type="sldNum" sz="quarter" idx="10"/>
          </p:nvPr>
        </p:nvSpPr>
        <p:spPr/>
        <p:txBody>
          <a:bodyPr/>
          <a:lstStyle/>
          <a:p>
            <a:fld id="{A69A24A2-7EA2-4A21-93E8-86BCFCB17386}" type="slidenum">
              <a:rPr lang="en-IE" smtClean="0"/>
              <a:t>14</a:t>
            </a:fld>
            <a:endParaRPr lang="en-IE"/>
          </a:p>
        </p:txBody>
      </p:sp>
    </p:spTree>
    <p:extLst>
      <p:ext uri="{BB962C8B-B14F-4D97-AF65-F5344CB8AC3E}">
        <p14:creationId xmlns:p14="http://schemas.microsoft.com/office/powerpoint/2010/main" val="1076198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E7ACDF62-BCEE-4275-AF33-A0131BEC7CDD}" type="datetimeFigureOut">
              <a:rPr lang="en-IE" smtClean="0"/>
              <a:t>23/06/2016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8794CD49-2F80-4B37-A79C-4A3EF814474E}" type="slidenum">
              <a:rPr lang="en-IE" smtClean="0"/>
              <a:t>‹#›</a:t>
            </a:fld>
            <a:endParaRPr lang="en-IE"/>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6721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ACDF62-BCEE-4275-AF33-A0131BEC7CDD}" type="datetimeFigureOut">
              <a:rPr lang="en-IE" smtClean="0"/>
              <a:t>23/06/2016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8794CD49-2F80-4B37-A79C-4A3EF814474E}" type="slidenum">
              <a:rPr lang="en-IE" smtClean="0"/>
              <a:t>‹#›</a:t>
            </a:fld>
            <a:endParaRPr lang="en-IE"/>
          </a:p>
        </p:txBody>
      </p:sp>
    </p:spTree>
    <p:extLst>
      <p:ext uri="{BB962C8B-B14F-4D97-AF65-F5344CB8AC3E}">
        <p14:creationId xmlns:p14="http://schemas.microsoft.com/office/powerpoint/2010/main" val="2879560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ACDF62-BCEE-4275-AF33-A0131BEC7CDD}" type="datetimeFigureOut">
              <a:rPr lang="en-IE" smtClean="0"/>
              <a:t>23/06/2016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8794CD49-2F80-4B37-A79C-4A3EF814474E}" type="slidenum">
              <a:rPr lang="en-IE" smtClean="0"/>
              <a:t>‹#›</a:t>
            </a:fld>
            <a:endParaRPr lang="en-IE"/>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47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ACDF62-BCEE-4275-AF33-A0131BEC7CDD}" type="datetimeFigureOut">
              <a:rPr lang="en-IE" smtClean="0"/>
              <a:t>23/06/2016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8794CD49-2F80-4B37-A79C-4A3EF814474E}" type="slidenum">
              <a:rPr lang="en-IE" smtClean="0"/>
              <a:t>‹#›</a:t>
            </a:fld>
            <a:endParaRPr lang="en-IE"/>
          </a:p>
        </p:txBody>
      </p:sp>
    </p:spTree>
    <p:extLst>
      <p:ext uri="{BB962C8B-B14F-4D97-AF65-F5344CB8AC3E}">
        <p14:creationId xmlns:p14="http://schemas.microsoft.com/office/powerpoint/2010/main" val="715004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ACDF62-BCEE-4275-AF33-A0131BEC7CDD}" type="datetimeFigureOut">
              <a:rPr lang="en-IE" smtClean="0"/>
              <a:t>23/06/2016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8794CD49-2F80-4B37-A79C-4A3EF814474E}" type="slidenum">
              <a:rPr lang="en-IE" smtClean="0"/>
              <a:t>‹#›</a:t>
            </a:fld>
            <a:endParaRPr lang="en-IE"/>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0729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7ACDF62-BCEE-4275-AF33-A0131BEC7CDD}" type="datetimeFigureOut">
              <a:rPr lang="en-IE" smtClean="0"/>
              <a:t>23/06/2016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8794CD49-2F80-4B37-A79C-4A3EF814474E}" type="slidenum">
              <a:rPr lang="en-IE" smtClean="0"/>
              <a:t>‹#›</a:t>
            </a:fld>
            <a:endParaRPr lang="en-IE"/>
          </a:p>
        </p:txBody>
      </p:sp>
    </p:spTree>
    <p:extLst>
      <p:ext uri="{BB962C8B-B14F-4D97-AF65-F5344CB8AC3E}">
        <p14:creationId xmlns:p14="http://schemas.microsoft.com/office/powerpoint/2010/main" val="2536977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7ACDF62-BCEE-4275-AF33-A0131BEC7CDD}" type="datetimeFigureOut">
              <a:rPr lang="en-IE" smtClean="0"/>
              <a:t>23/06/2016</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8794CD49-2F80-4B37-A79C-4A3EF814474E}" type="slidenum">
              <a:rPr lang="en-IE" smtClean="0"/>
              <a:t>‹#›</a:t>
            </a:fld>
            <a:endParaRPr lang="en-IE"/>
          </a:p>
        </p:txBody>
      </p:sp>
    </p:spTree>
    <p:extLst>
      <p:ext uri="{BB962C8B-B14F-4D97-AF65-F5344CB8AC3E}">
        <p14:creationId xmlns:p14="http://schemas.microsoft.com/office/powerpoint/2010/main" val="3563292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7ACDF62-BCEE-4275-AF33-A0131BEC7CDD}" type="datetimeFigureOut">
              <a:rPr lang="en-IE" smtClean="0"/>
              <a:t>23/06/2016</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8794CD49-2F80-4B37-A79C-4A3EF814474E}" type="slidenum">
              <a:rPr lang="en-IE" smtClean="0"/>
              <a:t>‹#›</a:t>
            </a:fld>
            <a:endParaRPr lang="en-IE"/>
          </a:p>
        </p:txBody>
      </p:sp>
    </p:spTree>
    <p:extLst>
      <p:ext uri="{BB962C8B-B14F-4D97-AF65-F5344CB8AC3E}">
        <p14:creationId xmlns:p14="http://schemas.microsoft.com/office/powerpoint/2010/main" val="3976215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ACDF62-BCEE-4275-AF33-A0131BEC7CDD}" type="datetimeFigureOut">
              <a:rPr lang="en-IE" smtClean="0"/>
              <a:t>23/06/2016</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8794CD49-2F80-4B37-A79C-4A3EF814474E}" type="slidenum">
              <a:rPr lang="en-IE" smtClean="0"/>
              <a:t>‹#›</a:t>
            </a:fld>
            <a:endParaRPr lang="en-IE"/>
          </a:p>
        </p:txBody>
      </p:sp>
    </p:spTree>
    <p:extLst>
      <p:ext uri="{BB962C8B-B14F-4D97-AF65-F5344CB8AC3E}">
        <p14:creationId xmlns:p14="http://schemas.microsoft.com/office/powerpoint/2010/main" val="3268572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ACDF62-BCEE-4275-AF33-A0131BEC7CDD}" type="datetimeFigureOut">
              <a:rPr lang="en-IE" smtClean="0"/>
              <a:t>23/06/2016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8794CD49-2F80-4B37-A79C-4A3EF814474E}" type="slidenum">
              <a:rPr lang="en-IE" smtClean="0"/>
              <a:t>‹#›</a:t>
            </a:fld>
            <a:endParaRPr lang="en-IE"/>
          </a:p>
        </p:txBody>
      </p:sp>
    </p:spTree>
    <p:extLst>
      <p:ext uri="{BB962C8B-B14F-4D97-AF65-F5344CB8AC3E}">
        <p14:creationId xmlns:p14="http://schemas.microsoft.com/office/powerpoint/2010/main" val="1513900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ACDF62-BCEE-4275-AF33-A0131BEC7CDD}" type="datetimeFigureOut">
              <a:rPr lang="en-IE" smtClean="0"/>
              <a:t>23/06/2016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8794CD49-2F80-4B37-A79C-4A3EF814474E}" type="slidenum">
              <a:rPr lang="en-IE" smtClean="0"/>
              <a:t>‹#›</a:t>
            </a:fld>
            <a:endParaRPr lang="en-IE"/>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8132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7ACDF62-BCEE-4275-AF33-A0131BEC7CDD}" type="datetimeFigureOut">
              <a:rPr lang="en-IE" smtClean="0"/>
              <a:t>23/06/2016</a:t>
            </a:fld>
            <a:endParaRPr lang="en-IE"/>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IE"/>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794CD49-2F80-4B37-A79C-4A3EF814474E}" type="slidenum">
              <a:rPr lang="en-IE" smtClean="0"/>
              <a:t>‹#›</a:t>
            </a:fld>
            <a:endParaRPr lang="en-IE"/>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7120282"/>
      </p:ext>
    </p:extLst>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 id="2147483811" r:id="rId10"/>
    <p:sldLayoutId id="2147483812"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2.xml"/><Relationship Id="rId4" Type="http://schemas.openxmlformats.org/officeDocument/2006/relationships/image" Target="../media/image5.GIF"/></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ico.org.uk/for-organisations/guide-to-data-protection/" TargetMode="External"/><Relationship Id="rId2" Type="http://schemas.openxmlformats.org/officeDocument/2006/relationships/hyperlink" Target="https://www.dataprotection.ie/" TargetMode="External"/><Relationship Id="rId1" Type="http://schemas.openxmlformats.org/officeDocument/2006/relationships/slideLayout" Target="../slideLayouts/slideLayout2.xml"/><Relationship Id="rId4" Type="http://schemas.openxmlformats.org/officeDocument/2006/relationships/hyperlink" Target="https://ico.org.uk/media/1061/anonymisation-code.pdf"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data-archive.ac.uk/create-manage/consent-ethics/consent?index=3"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hyperlink" Target="http://ukanon.net/ukan-resources/course/#0.1" TargetMode="Externa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ukanon.net/" TargetMode="External"/><Relationship Id="rId2" Type="http://schemas.openxmlformats.org/officeDocument/2006/relationships/hyperlink" Target="http://ukanon.net/ukan-resources/course/#0.1" TargetMode="External"/><Relationship Id="rId1" Type="http://schemas.openxmlformats.org/officeDocument/2006/relationships/slideLayout" Target="../slideLayouts/slideLayout2.xml"/><Relationship Id="rId6" Type="http://schemas.openxmlformats.org/officeDocument/2006/relationships/hyperlink" Target="https://ico.org.uk/media/1061/anonymisation-code.pdf" TargetMode="External"/><Relationship Id="rId5" Type="http://schemas.openxmlformats.org/officeDocument/2006/relationships/hyperlink" Target="https://content.web.nuim.ie/iqda/deposit-data/preparing-your-data-depositing" TargetMode="External"/><Relationship Id="rId4" Type="http://schemas.openxmlformats.org/officeDocument/2006/relationships/hyperlink" Target="https://content.web.nuim.ie/sites/default/files/assets/document/IQDA_Best_Practice_Handbook_0.pdf"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dasish.eu/publications/projectreports/D6.1_final.pdf" TargetMode="External"/><Relationship Id="rId13" Type="http://schemas.openxmlformats.org/officeDocument/2006/relationships/hyperlink" Target="http://www.dcya.ie/" TargetMode="External"/><Relationship Id="rId3" Type="http://schemas.openxmlformats.org/officeDocument/2006/relationships/hyperlink" Target="https://www.big-data-europe.eu/recording-of-the-sc6-bde-hangout-webinar/" TargetMode="External"/><Relationship Id="rId7" Type="http://schemas.openxmlformats.org/officeDocument/2006/relationships/hyperlink" Target="http://ukanon.net/" TargetMode="External"/><Relationship Id="rId12" Type="http://schemas.openxmlformats.org/officeDocument/2006/relationships/hyperlink" Target="https://content.web.nuim.ie/sites/default/files/assets/document/IQDA_Best_Practice_Handbook_0.pdf" TargetMode="External"/><Relationship Id="rId2" Type="http://schemas.openxmlformats.org/officeDocument/2006/relationships/hyperlink" Target="http://eprints.maynoothuniversity.ie/6407/" TargetMode="External"/><Relationship Id="rId1" Type="http://schemas.openxmlformats.org/officeDocument/2006/relationships/slideLayout" Target="../slideLayouts/slideLayout2.xml"/><Relationship Id="rId6" Type="http://schemas.openxmlformats.org/officeDocument/2006/relationships/hyperlink" Target="http://eur-lex.europa.eu/legal-content/EN/TXT/?uri=uriserv:OJ.L_.2016.119.01.0001.01.ENG&amp;toc=OJ:L:2016:119:TOC" TargetMode="External"/><Relationship Id="rId11" Type="http://schemas.openxmlformats.org/officeDocument/2006/relationships/hyperlink" Target="http://www.data-archive.ac.uk/create-manage/consent-ethics/consent?index=3" TargetMode="External"/><Relationship Id="rId5" Type="http://schemas.openxmlformats.org/officeDocument/2006/relationships/hyperlink" Target="http://www.legislation.gov.uk/ukpga/1998/29/contents" TargetMode="External"/><Relationship Id="rId10" Type="http://schemas.openxmlformats.org/officeDocument/2006/relationships/hyperlink" Target="http://www.qualitative-forschung.de/institut/index.html" TargetMode="External"/><Relationship Id="rId4" Type="http://schemas.openxmlformats.org/officeDocument/2006/relationships/hyperlink" Target="http://www.irishstatutebook.ie/eli/2003/act/6/enacted/en/html" TargetMode="External"/><Relationship Id="rId9" Type="http://schemas.openxmlformats.org/officeDocument/2006/relationships/hyperlink" Target="https://www.dataprotection.ie/documents/guidance/Health_research.pdf" TargetMode="External"/></Relationships>
</file>

<file path=ppt/slides/_rels/slide4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1A8DA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642046" y="1632230"/>
            <a:ext cx="7923529" cy="2198693"/>
          </a:xfrm>
          <a:solidFill>
            <a:srgbClr val="1A8DA4">
              <a:alpha val="0"/>
            </a:srgbClr>
          </a:solidFill>
        </p:spPr>
        <p:txBody>
          <a:bodyPr>
            <a:noAutofit/>
          </a:bodyPr>
          <a:lstStyle/>
          <a:p>
            <a:pPr algn="l"/>
            <a:r>
              <a:rPr lang="en-IE" sz="8000" dirty="0" smtClean="0">
                <a:solidFill>
                  <a:schemeClr val="bg1"/>
                </a:solidFill>
              </a:rPr>
              <a:t>Anonymisation and Social Research</a:t>
            </a:r>
            <a:endParaRPr lang="en-IE" sz="8000" dirty="0">
              <a:solidFill>
                <a:schemeClr val="bg1"/>
              </a:solidFill>
            </a:endParaRPr>
          </a:p>
        </p:txBody>
      </p:sp>
      <p:sp>
        <p:nvSpPr>
          <p:cNvPr id="3" name="Subtitle 2"/>
          <p:cNvSpPr>
            <a:spLocks noGrp="1"/>
          </p:cNvSpPr>
          <p:nvPr>
            <p:ph type="subTitle" idx="1"/>
          </p:nvPr>
        </p:nvSpPr>
        <p:spPr>
          <a:xfrm>
            <a:off x="2642046" y="3830923"/>
            <a:ext cx="7923529" cy="1519518"/>
          </a:xfrm>
          <a:solidFill>
            <a:srgbClr val="1A8DA4">
              <a:alpha val="0"/>
            </a:srgbClr>
          </a:solidFill>
        </p:spPr>
        <p:txBody>
          <a:bodyPr>
            <a:noAutofit/>
          </a:bodyPr>
          <a:lstStyle/>
          <a:p>
            <a:r>
              <a:rPr lang="en-IE" sz="2400" dirty="0" smtClean="0">
                <a:solidFill>
                  <a:schemeClr val="bg1"/>
                </a:solidFill>
              </a:rPr>
              <a:t>Ruth Geraghty</a:t>
            </a:r>
          </a:p>
          <a:p>
            <a:r>
              <a:rPr lang="en-IE" sz="2400" dirty="0" smtClean="0">
                <a:solidFill>
                  <a:schemeClr val="bg1"/>
                </a:solidFill>
              </a:rPr>
              <a:t>Data Curator on the CRNINI-PEI Research Initiative</a:t>
            </a:r>
          </a:p>
          <a:p>
            <a:r>
              <a:rPr lang="en-IE" sz="2400" dirty="0" smtClean="0">
                <a:solidFill>
                  <a:schemeClr val="bg1"/>
                </a:solidFill>
              </a:rPr>
              <a:t>Children’s Research Network for Ireland and Northern Ireland</a:t>
            </a:r>
            <a:endParaRPr lang="en-IE" sz="24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2224585" cy="2531297"/>
          </a:xfrm>
          <a:prstGeom prst="rect">
            <a:avLst/>
          </a:prstGeom>
        </p:spPr>
      </p:pic>
      <p:sp>
        <p:nvSpPr>
          <p:cNvPr id="5" name="TextBox 4"/>
          <p:cNvSpPr txBox="1"/>
          <p:nvPr/>
        </p:nvSpPr>
        <p:spPr>
          <a:xfrm>
            <a:off x="967735" y="5792272"/>
            <a:ext cx="10159879" cy="984885"/>
          </a:xfrm>
          <a:prstGeom prst="rect">
            <a:avLst/>
          </a:prstGeom>
          <a:noFill/>
        </p:spPr>
        <p:txBody>
          <a:bodyPr wrap="square" rtlCol="0">
            <a:spAutoFit/>
          </a:bodyPr>
          <a:lstStyle/>
          <a:p>
            <a:pPr algn="ctr"/>
            <a:r>
              <a:rPr lang="en-IE" sz="2000" dirty="0">
                <a:solidFill>
                  <a:schemeClr val="bg1"/>
                </a:solidFill>
              </a:rPr>
              <a:t>Anonymising Research Data workshop, University College Dublin, 22</a:t>
            </a:r>
            <a:r>
              <a:rPr lang="en-IE" sz="2000" baseline="30000" dirty="0">
                <a:solidFill>
                  <a:schemeClr val="bg1"/>
                </a:solidFill>
              </a:rPr>
              <a:t>nd</a:t>
            </a:r>
            <a:r>
              <a:rPr lang="en-IE" sz="2000" dirty="0">
                <a:solidFill>
                  <a:schemeClr val="bg1"/>
                </a:solidFill>
              </a:rPr>
              <a:t> June </a:t>
            </a:r>
            <a:r>
              <a:rPr lang="en-IE" sz="2000" dirty="0" smtClean="0">
                <a:solidFill>
                  <a:schemeClr val="bg1"/>
                </a:solidFill>
              </a:rPr>
              <a:t>2016</a:t>
            </a:r>
          </a:p>
          <a:p>
            <a:pPr algn="ctr"/>
            <a:r>
              <a:rPr lang="en-IE" altLang="en-US" sz="2000" dirty="0" smtClean="0">
                <a:solidFill>
                  <a:schemeClr val="bg1"/>
                </a:solidFill>
              </a:rPr>
              <a:t>www.childrensresearchnetwork.org</a:t>
            </a:r>
            <a:endParaRPr lang="en-IE" sz="2000" dirty="0">
              <a:solidFill>
                <a:schemeClr val="bg1"/>
              </a:solidFill>
            </a:endParaRPr>
          </a:p>
          <a:p>
            <a:endParaRPr lang="en-IE" dirty="0"/>
          </a:p>
        </p:txBody>
      </p:sp>
    </p:spTree>
    <p:extLst>
      <p:ext uri="{BB962C8B-B14F-4D97-AF65-F5344CB8AC3E}">
        <p14:creationId xmlns:p14="http://schemas.microsoft.com/office/powerpoint/2010/main" val="41037401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907246859"/>
              </p:ext>
            </p:extLst>
          </p:nvPr>
        </p:nvGraphicFramePr>
        <p:xfrm>
          <a:off x="442307" y="191067"/>
          <a:ext cx="5554640" cy="5265426"/>
        </p:xfrm>
        <a:graphic>
          <a:graphicData uri="http://schemas.openxmlformats.org/drawingml/2006/table">
            <a:tbl>
              <a:tblPr firstRow="1" bandRow="1">
                <a:tableStyleId>{5C22544A-7EE6-4342-B048-85BDC9FD1C3A}</a:tableStyleId>
              </a:tblPr>
              <a:tblGrid>
                <a:gridCol w="1719619"/>
                <a:gridCol w="1809573"/>
                <a:gridCol w="2025448"/>
              </a:tblGrid>
              <a:tr h="551148">
                <a:tc>
                  <a:txBody>
                    <a:bodyPr/>
                    <a:lstStyle/>
                    <a:p>
                      <a:r>
                        <a:rPr lang="en-IE" sz="1600" dirty="0" smtClean="0"/>
                        <a:t>Variable</a:t>
                      </a:r>
                      <a:endParaRPr lang="en-IE" sz="1600" dirty="0"/>
                    </a:p>
                  </a:txBody>
                  <a:tcPr/>
                </a:tc>
                <a:tc>
                  <a:txBody>
                    <a:bodyPr/>
                    <a:lstStyle/>
                    <a:p>
                      <a:r>
                        <a:rPr lang="en-IE" sz="1600" dirty="0" smtClean="0"/>
                        <a:t>Case 1</a:t>
                      </a:r>
                      <a:endParaRPr lang="en-IE" sz="1600" dirty="0"/>
                    </a:p>
                  </a:txBody>
                  <a:tcPr/>
                </a:tc>
                <a:tc>
                  <a:txBody>
                    <a:bodyPr/>
                    <a:lstStyle/>
                    <a:p>
                      <a:r>
                        <a:rPr lang="en-IE" sz="1600" dirty="0" smtClean="0"/>
                        <a:t>Case 2</a:t>
                      </a:r>
                      <a:endParaRPr lang="en-IE" sz="1600" dirty="0"/>
                    </a:p>
                  </a:txBody>
                  <a:tcPr/>
                </a:tc>
              </a:tr>
              <a:tr h="5511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600" dirty="0" smtClean="0">
                          <a:solidFill>
                            <a:schemeClr val="tx1"/>
                          </a:solidFill>
                        </a:rPr>
                        <a:t>Name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600" dirty="0" err="1" smtClean="0">
                          <a:solidFill>
                            <a:schemeClr val="tx1"/>
                          </a:solidFill>
                        </a:rPr>
                        <a:t>Viacheslav</a:t>
                      </a:r>
                      <a:r>
                        <a:rPr lang="en-IE" sz="1600" dirty="0" smtClean="0">
                          <a:solidFill>
                            <a:schemeClr val="tx1"/>
                          </a:solidFill>
                        </a:rPr>
                        <a:t> </a:t>
                      </a:r>
                      <a:r>
                        <a:rPr lang="en-IE" sz="1600" dirty="0" err="1" smtClean="0">
                          <a:solidFill>
                            <a:schemeClr val="tx1"/>
                          </a:solidFill>
                        </a:rPr>
                        <a:t>Fesenko</a:t>
                      </a:r>
                      <a:endParaRPr lang="en-IE" sz="1600" dirty="0" smtClean="0">
                        <a:solidFill>
                          <a:schemeClr val="tx1"/>
                        </a:solidFill>
                      </a:endParaRPr>
                    </a:p>
                  </a:txBody>
                  <a:tcPr/>
                </a:tc>
                <a:tc>
                  <a:txBody>
                    <a:bodyPr/>
                    <a:lstStyle/>
                    <a:p>
                      <a:r>
                        <a:rPr lang="en-IE" sz="1600" dirty="0" smtClean="0"/>
                        <a:t>Chris Fournier</a:t>
                      </a:r>
                      <a:endParaRPr lang="en-IE" sz="1600" dirty="0"/>
                    </a:p>
                  </a:txBody>
                  <a:tcPr/>
                </a:tc>
              </a:tr>
              <a:tr h="551148">
                <a:tc>
                  <a:txBody>
                    <a:bodyPr/>
                    <a:lstStyle/>
                    <a:p>
                      <a:r>
                        <a:rPr lang="en-IE" sz="1600" dirty="0" smtClean="0">
                          <a:solidFill>
                            <a:schemeClr val="tx1"/>
                          </a:solidFill>
                        </a:rPr>
                        <a:t>DOB</a:t>
                      </a:r>
                      <a:endParaRPr lang="en-IE" sz="1600" dirty="0">
                        <a:solidFill>
                          <a:schemeClr val="tx1"/>
                        </a:solidFill>
                      </a:endParaRPr>
                    </a:p>
                  </a:txBody>
                  <a:tcPr/>
                </a:tc>
                <a:tc>
                  <a:txBody>
                    <a:bodyPr/>
                    <a:lstStyle/>
                    <a:p>
                      <a:r>
                        <a:rPr lang="en-IE" sz="1600" dirty="0" smtClean="0">
                          <a:solidFill>
                            <a:schemeClr val="tx1"/>
                          </a:solidFill>
                        </a:rPr>
                        <a:t>18 April 1981</a:t>
                      </a:r>
                      <a:endParaRPr lang="en-IE" sz="1600" dirty="0">
                        <a:solidFill>
                          <a:schemeClr val="tx1"/>
                        </a:solidFill>
                      </a:endParaRPr>
                    </a:p>
                  </a:txBody>
                  <a:tcPr/>
                </a:tc>
                <a:tc>
                  <a:txBody>
                    <a:bodyPr/>
                    <a:lstStyle/>
                    <a:p>
                      <a:r>
                        <a:rPr lang="en-IE" sz="1600" dirty="0" smtClean="0"/>
                        <a:t>04</a:t>
                      </a:r>
                      <a:r>
                        <a:rPr lang="en-IE" sz="1600" baseline="0" dirty="0" smtClean="0"/>
                        <a:t> June 1987</a:t>
                      </a:r>
                      <a:endParaRPr lang="en-IE" sz="1600" dirty="0"/>
                    </a:p>
                  </a:txBody>
                  <a:tcPr/>
                </a:tc>
              </a:tr>
              <a:tr h="5531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600" smtClean="0">
                          <a:solidFill>
                            <a:schemeClr val="tx1"/>
                          </a:solidFill>
                        </a:rPr>
                        <a:t>Highest</a:t>
                      </a:r>
                      <a:r>
                        <a:rPr lang="en-IE" sz="1600" baseline="0" smtClean="0">
                          <a:solidFill>
                            <a:schemeClr val="tx1"/>
                          </a:solidFill>
                        </a:rPr>
                        <a:t> Ed.</a:t>
                      </a:r>
                      <a:endParaRPr lang="en-IE" sz="1600" dirty="0" smtClean="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600" dirty="0" smtClean="0">
                          <a:solidFill>
                            <a:schemeClr val="tx1"/>
                          </a:solidFill>
                        </a:rPr>
                        <a:t>B.Ss. Sports Science </a:t>
                      </a:r>
                    </a:p>
                  </a:txBody>
                  <a:tcPr/>
                </a:tc>
                <a:tc>
                  <a:txBody>
                    <a:bodyPr/>
                    <a:lstStyle/>
                    <a:p>
                      <a:r>
                        <a:rPr lang="en-IE" sz="1600" dirty="0" smtClean="0"/>
                        <a:t>B.Sc.</a:t>
                      </a:r>
                      <a:r>
                        <a:rPr lang="en-IE" sz="1600" baseline="0" dirty="0" smtClean="0"/>
                        <a:t> Sports Rehabilitation</a:t>
                      </a:r>
                      <a:endParaRPr lang="en-IE" sz="1600" dirty="0"/>
                    </a:p>
                  </a:txBody>
                  <a:tcPr/>
                </a:tc>
              </a:tr>
              <a:tr h="5511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600" dirty="0" smtClean="0">
                          <a:solidFill>
                            <a:schemeClr val="tx1"/>
                          </a:solidFill>
                        </a:rPr>
                        <a:t>Place of birth</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600" dirty="0" smtClean="0">
                          <a:solidFill>
                            <a:schemeClr val="tx1"/>
                          </a:solidFill>
                        </a:rPr>
                        <a:t>Kiev, Ukraine</a:t>
                      </a:r>
                    </a:p>
                  </a:txBody>
                  <a:tcPr/>
                </a:tc>
                <a:tc>
                  <a:txBody>
                    <a:bodyPr/>
                    <a:lstStyle/>
                    <a:p>
                      <a:r>
                        <a:rPr lang="en-IE" sz="1600" dirty="0" smtClean="0"/>
                        <a:t>Lyon,</a:t>
                      </a:r>
                      <a:r>
                        <a:rPr lang="en-IE" sz="1600" baseline="0" dirty="0" smtClean="0"/>
                        <a:t> France</a:t>
                      </a:r>
                      <a:endParaRPr lang="en-IE" sz="1600" dirty="0"/>
                    </a:p>
                  </a:txBody>
                  <a:tcPr/>
                </a:tc>
              </a:tr>
              <a:tr h="5531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600" dirty="0" smtClean="0">
                          <a:solidFill>
                            <a:schemeClr val="tx1"/>
                          </a:solidFill>
                        </a:rPr>
                        <a:t>Current residence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600" dirty="0" smtClean="0">
                          <a:solidFill>
                            <a:schemeClr val="tx1"/>
                          </a:solidFill>
                        </a:rPr>
                        <a:t>Mullingar, Co. Westmeath</a:t>
                      </a:r>
                    </a:p>
                  </a:txBody>
                  <a:tcPr/>
                </a:tc>
                <a:tc>
                  <a:txBody>
                    <a:bodyPr/>
                    <a:lstStyle/>
                    <a:p>
                      <a:r>
                        <a:rPr lang="en-IE" sz="1600" dirty="0" err="1" smtClean="0"/>
                        <a:t>Celbridge</a:t>
                      </a:r>
                      <a:r>
                        <a:rPr lang="en-IE" sz="1600" baseline="0" dirty="0" smtClean="0"/>
                        <a:t>, Co. Kildare</a:t>
                      </a:r>
                      <a:endParaRPr lang="en-IE" sz="1600" dirty="0"/>
                    </a:p>
                  </a:txBody>
                  <a:tcPr/>
                </a:tc>
              </a:tr>
              <a:tr h="951297">
                <a:tc>
                  <a:txBody>
                    <a:bodyPr/>
                    <a:lstStyle/>
                    <a:p>
                      <a:r>
                        <a:rPr lang="en-IE" sz="1600" dirty="0" smtClean="0">
                          <a:solidFill>
                            <a:schemeClr val="tx1"/>
                          </a:solidFill>
                        </a:rPr>
                        <a:t>Sport</a:t>
                      </a:r>
                      <a:endParaRPr lang="en-IE" sz="1600" dirty="0">
                        <a:solidFill>
                          <a:schemeClr val="tx1"/>
                        </a:solidFill>
                      </a:endParaRPr>
                    </a:p>
                  </a:txBody>
                  <a:tcPr/>
                </a:tc>
                <a:tc>
                  <a:txBody>
                    <a:bodyPr/>
                    <a:lstStyle/>
                    <a:p>
                      <a:r>
                        <a:rPr lang="en-IE" sz="1600" dirty="0" smtClean="0">
                          <a:solidFill>
                            <a:schemeClr val="tx1"/>
                          </a:solidFill>
                        </a:rPr>
                        <a:t>Professional basketball player</a:t>
                      </a:r>
                      <a:endParaRPr lang="en-IE" sz="16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600" dirty="0" smtClean="0">
                          <a:solidFill>
                            <a:schemeClr val="tx1"/>
                          </a:solidFill>
                        </a:rPr>
                        <a:t>Professional basketball player</a:t>
                      </a:r>
                    </a:p>
                  </a:txBody>
                  <a:tcPr/>
                </a:tc>
              </a:tr>
              <a:tr h="951297">
                <a:tc>
                  <a:txBody>
                    <a:bodyPr/>
                    <a:lstStyle/>
                    <a:p>
                      <a:r>
                        <a:rPr lang="en-IE" sz="1600" dirty="0" smtClean="0"/>
                        <a:t>Months playing with</a:t>
                      </a:r>
                      <a:r>
                        <a:rPr lang="en-IE" sz="1600" baseline="0" dirty="0" smtClean="0"/>
                        <a:t> Irish team </a:t>
                      </a:r>
                      <a:endParaRPr lang="en-IE" sz="1600" dirty="0"/>
                    </a:p>
                  </a:txBody>
                  <a:tcPr/>
                </a:tc>
                <a:tc>
                  <a:txBody>
                    <a:bodyPr/>
                    <a:lstStyle/>
                    <a:p>
                      <a:r>
                        <a:rPr lang="en-IE" sz="1600" dirty="0" smtClean="0"/>
                        <a:t>18</a:t>
                      </a:r>
                      <a:endParaRPr lang="en-IE" sz="1600" dirty="0"/>
                    </a:p>
                  </a:txBody>
                  <a:tcPr/>
                </a:tc>
                <a:tc>
                  <a:txBody>
                    <a:bodyPr/>
                    <a:lstStyle/>
                    <a:p>
                      <a:r>
                        <a:rPr lang="en-IE" sz="1600" dirty="0" smtClean="0"/>
                        <a:t>36</a:t>
                      </a:r>
                      <a:endParaRPr lang="en-IE" sz="1600" dirty="0"/>
                    </a:p>
                  </a:txBody>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1046006411"/>
              </p:ext>
            </p:extLst>
          </p:nvPr>
        </p:nvGraphicFramePr>
        <p:xfrm>
          <a:off x="6369877" y="227482"/>
          <a:ext cx="5554640" cy="5253672"/>
        </p:xfrm>
        <a:graphic>
          <a:graphicData uri="http://schemas.openxmlformats.org/drawingml/2006/table">
            <a:tbl>
              <a:tblPr firstRow="1" bandRow="1">
                <a:tableStyleId>{5C22544A-7EE6-4342-B048-85BDC9FD1C3A}</a:tableStyleId>
              </a:tblPr>
              <a:tblGrid>
                <a:gridCol w="1719619"/>
                <a:gridCol w="1809573"/>
                <a:gridCol w="2025448"/>
              </a:tblGrid>
              <a:tr h="554462">
                <a:tc>
                  <a:txBody>
                    <a:bodyPr/>
                    <a:lstStyle/>
                    <a:p>
                      <a:r>
                        <a:rPr lang="en-IE" sz="1600" dirty="0" smtClean="0"/>
                        <a:t>Variable</a:t>
                      </a:r>
                      <a:endParaRPr lang="en-IE" sz="1600" dirty="0"/>
                    </a:p>
                  </a:txBody>
                  <a:tcPr>
                    <a:solidFill>
                      <a:srgbClr val="00B050"/>
                    </a:solidFill>
                  </a:tcPr>
                </a:tc>
                <a:tc>
                  <a:txBody>
                    <a:bodyPr/>
                    <a:lstStyle/>
                    <a:p>
                      <a:r>
                        <a:rPr lang="en-IE" sz="1600" dirty="0" smtClean="0"/>
                        <a:t>Case 1</a:t>
                      </a:r>
                      <a:endParaRPr lang="en-IE" sz="1600" dirty="0"/>
                    </a:p>
                  </a:txBody>
                  <a:tcPr>
                    <a:solidFill>
                      <a:srgbClr val="00B050"/>
                    </a:solidFill>
                  </a:tcPr>
                </a:tc>
                <a:tc>
                  <a:txBody>
                    <a:bodyPr/>
                    <a:lstStyle/>
                    <a:p>
                      <a:r>
                        <a:rPr lang="en-IE" sz="1600" dirty="0" smtClean="0"/>
                        <a:t>Case 2</a:t>
                      </a:r>
                      <a:endParaRPr lang="en-IE" sz="1600" dirty="0"/>
                    </a:p>
                  </a:txBody>
                  <a:tcPr>
                    <a:solidFill>
                      <a:srgbClr val="00B050"/>
                    </a:solidFill>
                  </a:tcPr>
                </a:tc>
              </a:tr>
              <a:tr h="57766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600" dirty="0" smtClean="0">
                          <a:solidFill>
                            <a:schemeClr val="tx1"/>
                          </a:solidFill>
                        </a:rPr>
                        <a:t>Name</a:t>
                      </a:r>
                    </a:p>
                  </a:txBody>
                  <a:tcPr>
                    <a:solidFill>
                      <a:srgbClr val="00B050">
                        <a:alpha val="42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600" dirty="0" smtClean="0">
                          <a:solidFill>
                            <a:schemeClr val="tx1"/>
                          </a:solidFill>
                        </a:rPr>
                        <a:t>Case</a:t>
                      </a:r>
                      <a:r>
                        <a:rPr lang="en-IE" sz="1600" baseline="0" dirty="0" smtClean="0">
                          <a:solidFill>
                            <a:schemeClr val="tx1"/>
                          </a:solidFill>
                        </a:rPr>
                        <a:t> 01</a:t>
                      </a:r>
                      <a:endParaRPr lang="en-IE" sz="1600" dirty="0" smtClean="0">
                        <a:solidFill>
                          <a:schemeClr val="tx1"/>
                        </a:solidFill>
                      </a:endParaRPr>
                    </a:p>
                  </a:txBody>
                  <a:tcPr>
                    <a:solidFill>
                      <a:srgbClr val="00B050">
                        <a:alpha val="42000"/>
                      </a:srgbClr>
                    </a:solidFill>
                  </a:tcPr>
                </a:tc>
                <a:tc>
                  <a:txBody>
                    <a:bodyPr/>
                    <a:lstStyle/>
                    <a:p>
                      <a:r>
                        <a:rPr lang="en-IE" sz="1600" dirty="0" smtClean="0"/>
                        <a:t>Case 02</a:t>
                      </a:r>
                      <a:endParaRPr lang="en-IE" sz="1600" dirty="0"/>
                    </a:p>
                  </a:txBody>
                  <a:tcPr>
                    <a:solidFill>
                      <a:srgbClr val="00B050">
                        <a:alpha val="42000"/>
                      </a:srgbClr>
                    </a:solidFill>
                  </a:tcPr>
                </a:tc>
              </a:tr>
              <a:tr h="554462">
                <a:tc>
                  <a:txBody>
                    <a:bodyPr/>
                    <a:lstStyle/>
                    <a:p>
                      <a:r>
                        <a:rPr lang="en-IE" sz="1600" dirty="0" smtClean="0">
                          <a:solidFill>
                            <a:schemeClr val="tx1"/>
                          </a:solidFill>
                        </a:rPr>
                        <a:t>Age group</a:t>
                      </a:r>
                      <a:endParaRPr lang="en-IE" sz="1600" dirty="0">
                        <a:solidFill>
                          <a:schemeClr val="tx1"/>
                        </a:solidFill>
                      </a:endParaRPr>
                    </a:p>
                  </a:txBody>
                  <a:tcPr>
                    <a:solidFill>
                      <a:srgbClr val="00B050">
                        <a:alpha val="42000"/>
                      </a:srgbClr>
                    </a:solidFill>
                  </a:tcPr>
                </a:tc>
                <a:tc>
                  <a:txBody>
                    <a:bodyPr/>
                    <a:lstStyle/>
                    <a:p>
                      <a:r>
                        <a:rPr lang="en-IE" sz="1600" dirty="0" smtClean="0">
                          <a:solidFill>
                            <a:schemeClr val="tx1"/>
                          </a:solidFill>
                        </a:rPr>
                        <a:t>29 - 35</a:t>
                      </a:r>
                      <a:endParaRPr lang="en-IE" sz="1600" dirty="0">
                        <a:solidFill>
                          <a:schemeClr val="tx1"/>
                        </a:solidFill>
                      </a:endParaRPr>
                    </a:p>
                  </a:txBody>
                  <a:tcPr>
                    <a:solidFill>
                      <a:srgbClr val="00B050">
                        <a:alpha val="42000"/>
                      </a:srgbClr>
                    </a:solidFill>
                  </a:tcPr>
                </a:tc>
                <a:tc>
                  <a:txBody>
                    <a:bodyPr/>
                    <a:lstStyle/>
                    <a:p>
                      <a:r>
                        <a:rPr lang="en-IE" sz="1600" dirty="0" smtClean="0">
                          <a:solidFill>
                            <a:schemeClr val="tx1"/>
                          </a:solidFill>
                        </a:rPr>
                        <a:t>29 - 35</a:t>
                      </a:r>
                    </a:p>
                  </a:txBody>
                  <a:tcPr>
                    <a:solidFill>
                      <a:srgbClr val="00B050">
                        <a:alpha val="42000"/>
                      </a:srgbClr>
                    </a:solidFill>
                  </a:tcPr>
                </a:tc>
              </a:tr>
              <a:tr h="55446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600" dirty="0" smtClean="0">
                          <a:solidFill>
                            <a:schemeClr val="tx1"/>
                          </a:solidFill>
                        </a:rPr>
                        <a:t>Highest</a:t>
                      </a:r>
                      <a:r>
                        <a:rPr lang="en-IE" sz="1600" baseline="0" dirty="0" smtClean="0">
                          <a:solidFill>
                            <a:schemeClr val="tx1"/>
                          </a:solidFill>
                        </a:rPr>
                        <a:t> Ed.</a:t>
                      </a:r>
                      <a:endParaRPr lang="en-IE" sz="1600" dirty="0" smtClean="0">
                        <a:solidFill>
                          <a:schemeClr val="tx1"/>
                        </a:solidFill>
                      </a:endParaRPr>
                    </a:p>
                  </a:txBody>
                  <a:tcPr>
                    <a:solidFill>
                      <a:srgbClr val="00B050">
                        <a:alpha val="42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600" baseline="0" dirty="0" smtClean="0">
                          <a:solidFill>
                            <a:schemeClr val="tx1"/>
                          </a:solidFill>
                        </a:rPr>
                        <a:t>Degree (sport and fitness)</a:t>
                      </a:r>
                      <a:endParaRPr lang="en-IE" sz="1600" dirty="0" smtClean="0">
                        <a:solidFill>
                          <a:schemeClr val="tx1"/>
                        </a:solidFill>
                      </a:endParaRPr>
                    </a:p>
                  </a:txBody>
                  <a:tcPr>
                    <a:solidFill>
                      <a:srgbClr val="00B050">
                        <a:alpha val="42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600" baseline="0" dirty="0" smtClean="0">
                          <a:solidFill>
                            <a:schemeClr val="tx1"/>
                          </a:solidFill>
                        </a:rPr>
                        <a:t>Degree (sport and fitness)</a:t>
                      </a:r>
                      <a:endParaRPr lang="en-IE" sz="1600" dirty="0" smtClean="0">
                        <a:solidFill>
                          <a:schemeClr val="tx1"/>
                        </a:solidFill>
                      </a:endParaRPr>
                    </a:p>
                  </a:txBody>
                  <a:tcPr>
                    <a:solidFill>
                      <a:srgbClr val="00B050">
                        <a:alpha val="42000"/>
                      </a:srgbClr>
                    </a:solidFill>
                  </a:tcPr>
                </a:tc>
              </a:tr>
              <a:tr h="55446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600" dirty="0" smtClean="0">
                          <a:solidFill>
                            <a:schemeClr val="tx1"/>
                          </a:solidFill>
                        </a:rPr>
                        <a:t>Place of birth</a:t>
                      </a:r>
                    </a:p>
                  </a:txBody>
                  <a:tcPr>
                    <a:solidFill>
                      <a:srgbClr val="00B050">
                        <a:alpha val="42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600" dirty="0" smtClean="0">
                          <a:solidFill>
                            <a:schemeClr val="tx1"/>
                          </a:solidFill>
                        </a:rPr>
                        <a:t>Europe (non</a:t>
                      </a:r>
                      <a:r>
                        <a:rPr lang="en-IE" sz="1600" baseline="0" dirty="0" smtClean="0">
                          <a:solidFill>
                            <a:schemeClr val="tx1"/>
                          </a:solidFill>
                        </a:rPr>
                        <a:t> Irish)</a:t>
                      </a:r>
                      <a:endParaRPr lang="en-IE" sz="1600" dirty="0" smtClean="0">
                        <a:solidFill>
                          <a:schemeClr val="tx1"/>
                        </a:solidFill>
                      </a:endParaRPr>
                    </a:p>
                  </a:txBody>
                  <a:tcPr>
                    <a:solidFill>
                      <a:srgbClr val="00B050">
                        <a:alpha val="42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600" dirty="0" smtClean="0">
                          <a:solidFill>
                            <a:schemeClr val="tx1"/>
                          </a:solidFill>
                        </a:rPr>
                        <a:t>Europe (non</a:t>
                      </a:r>
                      <a:r>
                        <a:rPr lang="en-IE" sz="1600" baseline="0" dirty="0" smtClean="0">
                          <a:solidFill>
                            <a:schemeClr val="tx1"/>
                          </a:solidFill>
                        </a:rPr>
                        <a:t> Irish)</a:t>
                      </a:r>
                      <a:endParaRPr lang="en-IE" sz="1600" dirty="0" smtClean="0">
                        <a:solidFill>
                          <a:schemeClr val="tx1"/>
                        </a:solidFill>
                      </a:endParaRPr>
                    </a:p>
                  </a:txBody>
                  <a:tcPr>
                    <a:solidFill>
                      <a:srgbClr val="00B050">
                        <a:alpha val="42000"/>
                      </a:srgbClr>
                    </a:solidFill>
                  </a:tcPr>
                </a:tc>
              </a:tr>
              <a:tr h="55446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600" dirty="0" smtClean="0">
                          <a:solidFill>
                            <a:schemeClr val="tx1"/>
                          </a:solidFill>
                        </a:rPr>
                        <a:t>Current residence</a:t>
                      </a:r>
                    </a:p>
                  </a:txBody>
                  <a:tcPr>
                    <a:solidFill>
                      <a:srgbClr val="00B050">
                        <a:alpha val="42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600" dirty="0" smtClean="0">
                          <a:solidFill>
                            <a:schemeClr val="tx1"/>
                          </a:solidFill>
                        </a:rPr>
                        <a:t>Leinster</a:t>
                      </a:r>
                    </a:p>
                  </a:txBody>
                  <a:tcPr>
                    <a:solidFill>
                      <a:srgbClr val="00B050">
                        <a:alpha val="42000"/>
                      </a:srgbClr>
                    </a:solidFill>
                  </a:tcPr>
                </a:tc>
                <a:tc>
                  <a:txBody>
                    <a:bodyPr/>
                    <a:lstStyle/>
                    <a:p>
                      <a:r>
                        <a:rPr lang="en-IE" sz="1600" dirty="0" smtClean="0"/>
                        <a:t>Leinster</a:t>
                      </a:r>
                      <a:endParaRPr lang="en-IE" sz="1600" dirty="0"/>
                    </a:p>
                  </a:txBody>
                  <a:tcPr>
                    <a:solidFill>
                      <a:srgbClr val="00B050">
                        <a:alpha val="42000"/>
                      </a:srgbClr>
                    </a:solidFill>
                  </a:tcPr>
                </a:tc>
              </a:tr>
              <a:tr h="957016">
                <a:tc>
                  <a:txBody>
                    <a:bodyPr/>
                    <a:lstStyle/>
                    <a:p>
                      <a:r>
                        <a:rPr lang="en-IE" sz="1600" dirty="0" smtClean="0">
                          <a:solidFill>
                            <a:schemeClr val="tx1"/>
                          </a:solidFill>
                        </a:rPr>
                        <a:t>Sport</a:t>
                      </a:r>
                      <a:endParaRPr lang="en-IE" sz="1600" dirty="0">
                        <a:solidFill>
                          <a:schemeClr val="tx1"/>
                        </a:solidFill>
                      </a:endParaRPr>
                    </a:p>
                  </a:txBody>
                  <a:tcPr>
                    <a:solidFill>
                      <a:srgbClr val="00B050">
                        <a:alpha val="42000"/>
                      </a:srgbClr>
                    </a:solidFill>
                  </a:tcPr>
                </a:tc>
                <a:tc>
                  <a:txBody>
                    <a:bodyPr/>
                    <a:lstStyle/>
                    <a:p>
                      <a:r>
                        <a:rPr lang="en-IE" sz="1600" dirty="0" smtClean="0">
                          <a:solidFill>
                            <a:schemeClr val="tx1"/>
                          </a:solidFill>
                        </a:rPr>
                        <a:t>Professional basketball player</a:t>
                      </a:r>
                      <a:endParaRPr lang="en-IE" sz="1600" dirty="0">
                        <a:solidFill>
                          <a:schemeClr val="tx1"/>
                        </a:solidFill>
                      </a:endParaRPr>
                    </a:p>
                  </a:txBody>
                  <a:tcPr>
                    <a:solidFill>
                      <a:srgbClr val="00B050">
                        <a:alpha val="42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E" sz="1600" dirty="0" smtClean="0">
                          <a:solidFill>
                            <a:schemeClr val="tx1"/>
                          </a:solidFill>
                        </a:rPr>
                        <a:t>Professional basketball player</a:t>
                      </a:r>
                    </a:p>
                  </a:txBody>
                  <a:tcPr>
                    <a:solidFill>
                      <a:srgbClr val="00B050">
                        <a:alpha val="42000"/>
                      </a:srgbClr>
                    </a:solidFill>
                  </a:tcPr>
                </a:tc>
              </a:tr>
              <a:tr h="922026">
                <a:tc>
                  <a:txBody>
                    <a:bodyPr/>
                    <a:lstStyle/>
                    <a:p>
                      <a:r>
                        <a:rPr lang="en-IE" sz="1600" dirty="0" smtClean="0"/>
                        <a:t>Months playing with</a:t>
                      </a:r>
                      <a:r>
                        <a:rPr lang="en-IE" sz="1600" baseline="0" dirty="0" smtClean="0"/>
                        <a:t> Irish team </a:t>
                      </a:r>
                      <a:endParaRPr lang="en-IE" sz="1600" dirty="0"/>
                    </a:p>
                  </a:txBody>
                  <a:tcPr>
                    <a:solidFill>
                      <a:srgbClr val="00B050">
                        <a:alpha val="42000"/>
                      </a:srgbClr>
                    </a:solidFill>
                  </a:tcPr>
                </a:tc>
                <a:tc>
                  <a:txBody>
                    <a:bodyPr/>
                    <a:lstStyle/>
                    <a:p>
                      <a:r>
                        <a:rPr lang="en-IE" sz="1600" dirty="0" smtClean="0"/>
                        <a:t>18</a:t>
                      </a:r>
                      <a:endParaRPr lang="en-IE" sz="1600" dirty="0"/>
                    </a:p>
                  </a:txBody>
                  <a:tcPr>
                    <a:solidFill>
                      <a:srgbClr val="00B050">
                        <a:alpha val="42000"/>
                      </a:srgbClr>
                    </a:solidFill>
                  </a:tcPr>
                </a:tc>
                <a:tc>
                  <a:txBody>
                    <a:bodyPr/>
                    <a:lstStyle/>
                    <a:p>
                      <a:r>
                        <a:rPr lang="en-IE" sz="1600" dirty="0" smtClean="0"/>
                        <a:t>36</a:t>
                      </a:r>
                      <a:endParaRPr lang="en-IE" sz="1600" dirty="0"/>
                    </a:p>
                  </a:txBody>
                  <a:tcPr>
                    <a:solidFill>
                      <a:srgbClr val="00B050">
                        <a:alpha val="42000"/>
                      </a:srgbClr>
                    </a:solidFill>
                  </a:tcPr>
                </a:tc>
              </a:tr>
            </a:tbl>
          </a:graphicData>
        </a:graphic>
      </p:graphicFrame>
      <p:sp>
        <p:nvSpPr>
          <p:cNvPr id="14" name="Right Arrow 13"/>
          <p:cNvSpPr/>
          <p:nvPr/>
        </p:nvSpPr>
        <p:spPr>
          <a:xfrm>
            <a:off x="4617618" y="4387347"/>
            <a:ext cx="1954533" cy="1869184"/>
          </a:xfrm>
          <a:prstGeom prst="rightArrow">
            <a:avLst/>
          </a:prstGeom>
          <a:solidFill>
            <a:srgbClr val="C0000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IE" dirty="0">
                <a:solidFill>
                  <a:schemeClr val="bg1"/>
                </a:solidFill>
              </a:rPr>
              <a:t>Anonymisation process </a:t>
            </a:r>
          </a:p>
        </p:txBody>
      </p:sp>
      <p:sp>
        <p:nvSpPr>
          <p:cNvPr id="15" name="TextBox 14"/>
          <p:cNvSpPr txBox="1"/>
          <p:nvPr/>
        </p:nvSpPr>
        <p:spPr>
          <a:xfrm>
            <a:off x="378027" y="5456493"/>
            <a:ext cx="4303872" cy="830997"/>
          </a:xfrm>
          <a:prstGeom prst="rect">
            <a:avLst/>
          </a:prstGeom>
          <a:noFill/>
        </p:spPr>
        <p:txBody>
          <a:bodyPr wrap="square" rtlCol="0">
            <a:spAutoFit/>
          </a:bodyPr>
          <a:lstStyle/>
          <a:p>
            <a:r>
              <a:rPr lang="en-IE" sz="1600" dirty="0" smtClean="0"/>
              <a:t>You decide which information is really key to your database and which information you can afford to alter or remove</a:t>
            </a:r>
            <a:endParaRPr lang="en-IE" sz="1600" dirty="0"/>
          </a:p>
        </p:txBody>
      </p:sp>
      <p:sp>
        <p:nvSpPr>
          <p:cNvPr id="17" name="TextBox 16"/>
          <p:cNvSpPr txBox="1"/>
          <p:nvPr/>
        </p:nvSpPr>
        <p:spPr>
          <a:xfrm>
            <a:off x="6369877" y="5462812"/>
            <a:ext cx="5554640" cy="1077218"/>
          </a:xfrm>
          <a:prstGeom prst="rect">
            <a:avLst/>
          </a:prstGeom>
          <a:noFill/>
        </p:spPr>
        <p:txBody>
          <a:bodyPr wrap="square" rtlCol="0">
            <a:spAutoFit/>
          </a:bodyPr>
          <a:lstStyle/>
          <a:p>
            <a:r>
              <a:rPr lang="en-IE" sz="1600" dirty="0" smtClean="0"/>
              <a:t>In this case the really key information that is left intact is their specific sport and their length of time with Irish team. Useful info such as where they moved to Ireland from and where exactly they are living and working is retained using broader categories.</a:t>
            </a:r>
            <a:endParaRPr lang="en-IE" sz="1600" dirty="0"/>
          </a:p>
        </p:txBody>
      </p:sp>
    </p:spTree>
    <p:extLst>
      <p:ext uri="{BB962C8B-B14F-4D97-AF65-F5344CB8AC3E}">
        <p14:creationId xmlns:p14="http://schemas.microsoft.com/office/powerpoint/2010/main" val="22685656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1A8DA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858520" cy="1499616"/>
          </a:xfrm>
        </p:spPr>
        <p:txBody>
          <a:bodyPr/>
          <a:lstStyle/>
          <a:p>
            <a:r>
              <a:rPr lang="en-IE" dirty="0" smtClean="0">
                <a:solidFill>
                  <a:schemeClr val="bg1"/>
                </a:solidFill>
              </a:rPr>
              <a:t>What Legal requirements should we be aware of? </a:t>
            </a:r>
            <a:endParaRPr lang="en-IE" dirty="0">
              <a:solidFill>
                <a:schemeClr val="bg1"/>
              </a:solidFill>
            </a:endParaRPr>
          </a:p>
        </p:txBody>
      </p:sp>
    </p:spTree>
    <p:extLst>
      <p:ext uri="{BB962C8B-B14F-4D97-AF65-F5344CB8AC3E}">
        <p14:creationId xmlns:p14="http://schemas.microsoft.com/office/powerpoint/2010/main" val="2469436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366852"/>
            <a:ext cx="10755496" cy="1117703"/>
          </a:xfrm>
        </p:spPr>
        <p:txBody>
          <a:bodyPr>
            <a:noAutofit/>
          </a:bodyPr>
          <a:lstStyle/>
          <a:p>
            <a:r>
              <a:rPr lang="en-IE" sz="4400" dirty="0" smtClean="0">
                <a:solidFill>
                  <a:schemeClr val="tx1"/>
                </a:solidFill>
              </a:rPr>
              <a:t>European and Domestic Acts with relevance to storing and </a:t>
            </a:r>
            <a:r>
              <a:rPr lang="en-IE" sz="4400" dirty="0">
                <a:solidFill>
                  <a:schemeClr val="tx1"/>
                </a:solidFill>
              </a:rPr>
              <a:t>sharing </a:t>
            </a:r>
            <a:r>
              <a:rPr lang="en-IE" sz="4400" dirty="0" smtClean="0">
                <a:solidFill>
                  <a:schemeClr val="tx1"/>
                </a:solidFill>
              </a:rPr>
              <a:t>RESEARCH DATA</a:t>
            </a:r>
            <a:endParaRPr lang="en-IE" sz="4400" dirty="0">
              <a:solidFill>
                <a:schemeClr val="tx1"/>
              </a:solidFill>
            </a:endParaRPr>
          </a:p>
        </p:txBody>
      </p:sp>
      <p:sp>
        <p:nvSpPr>
          <p:cNvPr id="3" name="Content Placeholder 2"/>
          <p:cNvSpPr>
            <a:spLocks noGrp="1"/>
          </p:cNvSpPr>
          <p:nvPr>
            <p:ph idx="1"/>
          </p:nvPr>
        </p:nvSpPr>
        <p:spPr>
          <a:xfrm>
            <a:off x="1024128" y="1607386"/>
            <a:ext cx="10495128" cy="4793414"/>
          </a:xfrm>
        </p:spPr>
        <p:txBody>
          <a:bodyPr>
            <a:normAutofit fontScale="92500" lnSpcReduction="20000"/>
          </a:bodyPr>
          <a:lstStyle/>
          <a:p>
            <a:pPr marL="0" indent="0">
              <a:buNone/>
            </a:pPr>
            <a:r>
              <a:rPr lang="en-IE" sz="1900" cap="small" dirty="0" smtClean="0">
                <a:solidFill>
                  <a:srgbClr val="1A8DA4"/>
                </a:solidFill>
              </a:rPr>
              <a:t>	</a:t>
            </a:r>
            <a:r>
              <a:rPr lang="en-IE" sz="1900" u="sng" cap="small" dirty="0" smtClean="0">
                <a:solidFill>
                  <a:srgbClr val="1A8DA4"/>
                </a:solidFill>
              </a:rPr>
              <a:t>European </a:t>
            </a:r>
          </a:p>
          <a:p>
            <a:pPr marL="0" indent="0">
              <a:buNone/>
            </a:pPr>
            <a:r>
              <a:rPr lang="en-IE" sz="1900" dirty="0" smtClean="0"/>
              <a:t>	General </a:t>
            </a:r>
            <a:r>
              <a:rPr lang="en-IE" sz="1900" dirty="0"/>
              <a:t>Data Protection Regulation </a:t>
            </a:r>
            <a:r>
              <a:rPr lang="en-IE" sz="1900" dirty="0" smtClean="0"/>
              <a:t>(Regulation </a:t>
            </a:r>
            <a:r>
              <a:rPr lang="en-IE" sz="1900" dirty="0"/>
              <a:t>(EU) 2016/679 and Directive (EU) </a:t>
            </a:r>
            <a:r>
              <a:rPr lang="en-IE" sz="1900" dirty="0" smtClean="0"/>
              <a:t>2016/680) </a:t>
            </a:r>
          </a:p>
          <a:p>
            <a:pPr marL="0" indent="0">
              <a:buNone/>
            </a:pPr>
            <a:r>
              <a:rPr lang="en-IE" sz="1900" dirty="0" smtClean="0"/>
              <a:t>	Replaces </a:t>
            </a:r>
            <a:r>
              <a:rPr lang="en-IE" sz="1900" dirty="0"/>
              <a:t>the European Data Protection Directive (95/46/EC</a:t>
            </a:r>
            <a:r>
              <a:rPr lang="en-IE" sz="1900" dirty="0" smtClean="0"/>
              <a:t>)</a:t>
            </a:r>
            <a:endParaRPr lang="en-IE" sz="1900" b="1" dirty="0" smtClean="0"/>
          </a:p>
          <a:p>
            <a:pPr marL="0" indent="0">
              <a:buNone/>
            </a:pPr>
            <a:r>
              <a:rPr lang="en-IE" sz="1900" dirty="0" smtClean="0"/>
              <a:t>	Stronger </a:t>
            </a:r>
            <a:r>
              <a:rPr lang="en-IE" sz="1900" dirty="0"/>
              <a:t>regulation </a:t>
            </a:r>
            <a:r>
              <a:rPr lang="en-IE" sz="1900" dirty="0" smtClean="0"/>
              <a:t>to </a:t>
            </a:r>
            <a:r>
              <a:rPr lang="en-IE" sz="1900" dirty="0"/>
              <a:t>take into account vast </a:t>
            </a:r>
            <a:r>
              <a:rPr lang="en-IE" sz="1900" dirty="0" smtClean="0"/>
              <a:t>technological </a:t>
            </a:r>
            <a:r>
              <a:rPr lang="en-IE" sz="1900" dirty="0"/>
              <a:t>changes of the last 20 </a:t>
            </a:r>
            <a:r>
              <a:rPr lang="en-IE" sz="1900" dirty="0" smtClean="0"/>
              <a:t>years – all member 	states have to </a:t>
            </a:r>
            <a:r>
              <a:rPr lang="en-IE" sz="1900" dirty="0"/>
              <a:t>transpose it into their national law by 6 May 2018</a:t>
            </a:r>
          </a:p>
          <a:p>
            <a:pPr marL="0" indent="0">
              <a:buNone/>
            </a:pPr>
            <a:r>
              <a:rPr lang="en-IE" sz="1900" dirty="0" smtClean="0"/>
              <a:t>	“</a:t>
            </a:r>
            <a:r>
              <a:rPr lang="en-IE" sz="1900" dirty="0"/>
              <a:t>It has also turned out to be fairly research-friendly as the most important special provisions from the </a:t>
            </a:r>
            <a:r>
              <a:rPr lang="en-IE" sz="1900" dirty="0" smtClean="0"/>
              <a:t>	Directive </a:t>
            </a:r>
            <a:r>
              <a:rPr lang="en-IE" sz="1900" dirty="0"/>
              <a:t>are continued, clarified and strengthened. Amongst other this applies to the possibility to </a:t>
            </a:r>
            <a:r>
              <a:rPr lang="en-IE" sz="1900" dirty="0" smtClean="0"/>
              <a:t>	process </a:t>
            </a:r>
            <a:r>
              <a:rPr lang="en-IE" sz="1900" dirty="0"/>
              <a:t>personal data based on other grounds than consent.</a:t>
            </a:r>
            <a:r>
              <a:rPr lang="en-IE" sz="1900" dirty="0" smtClean="0"/>
              <a:t>” (Big Data Europe blog, 6</a:t>
            </a:r>
            <a:r>
              <a:rPr lang="en-IE" sz="1900" baseline="30000" dirty="0" smtClean="0"/>
              <a:t>th</a:t>
            </a:r>
            <a:r>
              <a:rPr lang="en-IE" sz="1900" dirty="0" smtClean="0"/>
              <a:t> June 2016). </a:t>
            </a:r>
          </a:p>
          <a:p>
            <a:pPr marL="0" indent="0">
              <a:buNone/>
            </a:pPr>
            <a:r>
              <a:rPr lang="en-IE" sz="1900" dirty="0" smtClean="0"/>
              <a:t>	</a:t>
            </a:r>
            <a:r>
              <a:rPr lang="en-IE" sz="1900" cap="small" dirty="0" smtClean="0">
                <a:solidFill>
                  <a:srgbClr val="1A8DA4"/>
                </a:solidFill>
              </a:rPr>
              <a:t>	</a:t>
            </a:r>
          </a:p>
          <a:p>
            <a:pPr marL="0" indent="0">
              <a:buNone/>
            </a:pPr>
            <a:r>
              <a:rPr lang="en-IE" sz="1900" cap="small" dirty="0">
                <a:solidFill>
                  <a:srgbClr val="1A8DA4"/>
                </a:solidFill>
              </a:rPr>
              <a:t>	</a:t>
            </a:r>
            <a:r>
              <a:rPr lang="en-IE" sz="1900" u="sng" cap="small" dirty="0" smtClean="0">
                <a:solidFill>
                  <a:srgbClr val="1A8DA4"/>
                </a:solidFill>
              </a:rPr>
              <a:t>Domestic </a:t>
            </a:r>
          </a:p>
          <a:p>
            <a:pPr marL="0" indent="0">
              <a:buNone/>
            </a:pPr>
            <a:r>
              <a:rPr lang="en-IE" sz="1900" cap="small" dirty="0" smtClean="0">
                <a:solidFill>
                  <a:srgbClr val="1A8DA4"/>
                </a:solidFill>
              </a:rPr>
              <a:t>	Republic of Ireland </a:t>
            </a:r>
          </a:p>
          <a:p>
            <a:pPr marL="0" indent="0">
              <a:buNone/>
            </a:pPr>
            <a:r>
              <a:rPr lang="en-IE" sz="1900" dirty="0" smtClean="0"/>
              <a:t>	Data </a:t>
            </a:r>
            <a:r>
              <a:rPr lang="en-IE" sz="1900" dirty="0"/>
              <a:t>Protection Act 1988 and Amendment Act </a:t>
            </a:r>
            <a:r>
              <a:rPr lang="en-IE" sz="1900" dirty="0" smtClean="0"/>
              <a:t>2003</a:t>
            </a:r>
            <a:endParaRPr lang="en-IE" sz="1900" dirty="0"/>
          </a:p>
          <a:p>
            <a:pPr marL="0" indent="0">
              <a:buNone/>
            </a:pPr>
            <a:r>
              <a:rPr lang="en-IE" sz="1900" cap="small" dirty="0" smtClean="0">
                <a:solidFill>
                  <a:srgbClr val="1A8DA4"/>
                </a:solidFill>
              </a:rPr>
              <a:t>	United Kingdom </a:t>
            </a:r>
          </a:p>
          <a:p>
            <a:pPr marL="0" indent="0">
              <a:buNone/>
            </a:pPr>
            <a:r>
              <a:rPr lang="en-IE" sz="1900" dirty="0" smtClean="0"/>
              <a:t>	Data </a:t>
            </a:r>
            <a:r>
              <a:rPr lang="en-IE" sz="1900" dirty="0"/>
              <a:t>Protection Act </a:t>
            </a:r>
            <a:r>
              <a:rPr lang="en-IE" sz="1900" dirty="0" smtClean="0"/>
              <a:t>1998  </a:t>
            </a:r>
            <a:endParaRPr lang="en-IE" sz="1900" dirty="0"/>
          </a:p>
          <a:p>
            <a:pPr marL="0" indent="0">
              <a:buNone/>
            </a:pPr>
            <a:endParaRPr lang="en-IE" dirty="0"/>
          </a:p>
          <a:p>
            <a:pPr marL="0" indent="0">
              <a:buNone/>
            </a:pPr>
            <a:endParaRPr lang="en-IE" dirty="0"/>
          </a:p>
          <a:p>
            <a:pPr marL="0" indent="0">
              <a:buNone/>
            </a:pPr>
            <a:endParaRPr lang="en-IE" dirty="0"/>
          </a:p>
          <a:p>
            <a:pPr marL="0" indent="0">
              <a:buNone/>
            </a:pPr>
            <a:endParaRPr lang="en-IE"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7322" y="1948580"/>
            <a:ext cx="1062661" cy="71209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2388" y="4758830"/>
            <a:ext cx="1117595" cy="55879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2388" y="5557179"/>
            <a:ext cx="1117595" cy="563129"/>
          </a:xfrm>
          <a:prstGeom prst="rect">
            <a:avLst/>
          </a:prstGeom>
        </p:spPr>
      </p:pic>
    </p:spTree>
    <p:extLst>
      <p:ext uri="{BB962C8B-B14F-4D97-AF65-F5344CB8AC3E}">
        <p14:creationId xmlns:p14="http://schemas.microsoft.com/office/powerpoint/2010/main" val="35227415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8824" y="216525"/>
            <a:ext cx="10768943" cy="1042120"/>
          </a:xfrm>
        </p:spPr>
        <p:txBody>
          <a:bodyPr>
            <a:normAutofit/>
          </a:bodyPr>
          <a:lstStyle/>
          <a:p>
            <a:r>
              <a:rPr lang="en-IE" sz="4800" dirty="0" smtClean="0"/>
              <a:t>‘personal data’ legal definition </a:t>
            </a:r>
            <a:endParaRPr lang="en-IE" sz="4800" dirty="0"/>
          </a:p>
        </p:txBody>
      </p:sp>
      <p:sp>
        <p:nvSpPr>
          <p:cNvPr id="3" name="Content Placeholder 2"/>
          <p:cNvSpPr>
            <a:spLocks noGrp="1"/>
          </p:cNvSpPr>
          <p:nvPr>
            <p:ph idx="1"/>
          </p:nvPr>
        </p:nvSpPr>
        <p:spPr>
          <a:xfrm>
            <a:off x="2333767" y="1258645"/>
            <a:ext cx="9184942" cy="5101212"/>
          </a:xfrm>
        </p:spPr>
        <p:txBody>
          <a:bodyPr>
            <a:normAutofit fontScale="70000" lnSpcReduction="20000"/>
          </a:bodyPr>
          <a:lstStyle/>
          <a:p>
            <a:pPr marL="0" indent="0">
              <a:lnSpc>
                <a:spcPct val="170000"/>
              </a:lnSpc>
              <a:spcBef>
                <a:spcPts val="0"/>
              </a:spcBef>
              <a:spcAft>
                <a:spcPts val="0"/>
              </a:spcAft>
              <a:buNone/>
            </a:pPr>
            <a:r>
              <a:rPr lang="en-IE" sz="2600" dirty="0" smtClean="0">
                <a:solidFill>
                  <a:schemeClr val="accent1">
                    <a:lumMod val="75000"/>
                  </a:schemeClr>
                </a:solidFill>
              </a:rPr>
              <a:t>UK Data </a:t>
            </a:r>
            <a:r>
              <a:rPr lang="en-IE" sz="2600" dirty="0">
                <a:solidFill>
                  <a:schemeClr val="accent1">
                    <a:lumMod val="75000"/>
                  </a:schemeClr>
                </a:solidFill>
              </a:rPr>
              <a:t>Protection Act </a:t>
            </a:r>
            <a:r>
              <a:rPr lang="en-IE" sz="2600" dirty="0" smtClean="0">
                <a:solidFill>
                  <a:schemeClr val="accent1">
                    <a:lumMod val="75000"/>
                  </a:schemeClr>
                </a:solidFill>
              </a:rPr>
              <a:t>1998</a:t>
            </a:r>
          </a:p>
          <a:p>
            <a:pPr marL="0" indent="0">
              <a:lnSpc>
                <a:spcPct val="170000"/>
              </a:lnSpc>
              <a:spcBef>
                <a:spcPts val="0"/>
              </a:spcBef>
              <a:spcAft>
                <a:spcPts val="0"/>
              </a:spcAft>
              <a:buNone/>
            </a:pPr>
            <a:r>
              <a:rPr lang="en-IE" sz="2600" dirty="0" smtClean="0"/>
              <a:t>“personal </a:t>
            </a:r>
            <a:r>
              <a:rPr lang="en-IE" sz="2600" dirty="0"/>
              <a:t>data” means data which relate to a living individual who </a:t>
            </a:r>
            <a:r>
              <a:rPr lang="en-IE" sz="2600" u="sng" dirty="0">
                <a:solidFill>
                  <a:srgbClr val="1A8DA4"/>
                </a:solidFill>
              </a:rPr>
              <a:t>can be </a:t>
            </a:r>
            <a:r>
              <a:rPr lang="en-IE" sz="2600" u="sng" dirty="0" smtClean="0">
                <a:solidFill>
                  <a:srgbClr val="1A8DA4"/>
                </a:solidFill>
              </a:rPr>
              <a:t>identified </a:t>
            </a:r>
            <a:r>
              <a:rPr lang="en-IE" sz="2600" dirty="0" smtClean="0"/>
              <a:t>—</a:t>
            </a:r>
            <a:endParaRPr lang="en-IE" sz="2600" dirty="0"/>
          </a:p>
          <a:p>
            <a:pPr marL="0" indent="0">
              <a:lnSpc>
                <a:spcPct val="170000"/>
              </a:lnSpc>
              <a:spcBef>
                <a:spcPts val="0"/>
              </a:spcBef>
              <a:spcAft>
                <a:spcPts val="0"/>
              </a:spcAft>
              <a:buNone/>
            </a:pPr>
            <a:r>
              <a:rPr lang="en-IE" sz="2600" dirty="0"/>
              <a:t>(a</a:t>
            </a:r>
            <a:r>
              <a:rPr lang="en-IE" sz="2600" dirty="0" smtClean="0"/>
              <a:t>) from </a:t>
            </a:r>
            <a:r>
              <a:rPr lang="en-IE" sz="2600" dirty="0"/>
              <a:t>those data, or</a:t>
            </a:r>
          </a:p>
          <a:p>
            <a:pPr marL="0" indent="0">
              <a:lnSpc>
                <a:spcPct val="170000"/>
              </a:lnSpc>
              <a:spcBef>
                <a:spcPts val="0"/>
              </a:spcBef>
              <a:spcAft>
                <a:spcPts val="0"/>
              </a:spcAft>
              <a:buNone/>
            </a:pPr>
            <a:r>
              <a:rPr lang="en-IE" sz="2600" dirty="0"/>
              <a:t>(b</a:t>
            </a:r>
            <a:r>
              <a:rPr lang="en-IE" sz="2600" dirty="0" smtClean="0"/>
              <a:t>) from </a:t>
            </a:r>
            <a:r>
              <a:rPr lang="en-IE" sz="2600" dirty="0"/>
              <a:t>those data and other information which is in the possession of, or is likely to come into the possession of, the data controller,</a:t>
            </a:r>
          </a:p>
          <a:p>
            <a:pPr marL="0" indent="0">
              <a:lnSpc>
                <a:spcPct val="170000"/>
              </a:lnSpc>
              <a:spcBef>
                <a:spcPts val="0"/>
              </a:spcBef>
              <a:spcAft>
                <a:spcPts val="0"/>
              </a:spcAft>
              <a:buNone/>
            </a:pPr>
            <a:r>
              <a:rPr lang="en-IE" sz="2600" dirty="0" smtClean="0"/>
              <a:t>and includes any expression of opinion about the individual and any indication of the intentions of the data controller or any other person in respect of the individual</a:t>
            </a:r>
          </a:p>
          <a:p>
            <a:pPr marL="0" indent="0">
              <a:lnSpc>
                <a:spcPct val="170000"/>
              </a:lnSpc>
              <a:spcBef>
                <a:spcPts val="0"/>
              </a:spcBef>
              <a:spcAft>
                <a:spcPts val="0"/>
              </a:spcAft>
              <a:buNone/>
            </a:pPr>
            <a:endParaRPr lang="en-IE" sz="2600" dirty="0"/>
          </a:p>
          <a:p>
            <a:pPr marL="0" indent="0">
              <a:lnSpc>
                <a:spcPct val="170000"/>
              </a:lnSpc>
              <a:spcBef>
                <a:spcPts val="0"/>
              </a:spcBef>
              <a:spcAft>
                <a:spcPts val="0"/>
              </a:spcAft>
              <a:buNone/>
            </a:pPr>
            <a:r>
              <a:rPr lang="en-IE" sz="2600" dirty="0" smtClean="0">
                <a:solidFill>
                  <a:srgbClr val="1A8DA4"/>
                </a:solidFill>
              </a:rPr>
              <a:t>ROI Data Protection Act 1988 (2003) </a:t>
            </a:r>
          </a:p>
          <a:p>
            <a:pPr marL="0" indent="0">
              <a:lnSpc>
                <a:spcPct val="170000"/>
              </a:lnSpc>
              <a:spcBef>
                <a:spcPts val="0"/>
              </a:spcBef>
              <a:spcAft>
                <a:spcPts val="0"/>
              </a:spcAft>
              <a:buNone/>
            </a:pPr>
            <a:r>
              <a:rPr lang="en-IE" sz="2600" dirty="0"/>
              <a:t>“personal data” means data relating to a living individual who </a:t>
            </a:r>
            <a:r>
              <a:rPr lang="en-IE" sz="2600" u="sng" dirty="0">
                <a:solidFill>
                  <a:srgbClr val="1A8DA4"/>
                </a:solidFill>
              </a:rPr>
              <a:t>can be identified </a:t>
            </a:r>
            <a:r>
              <a:rPr lang="en-IE" sz="2600" dirty="0"/>
              <a:t>either from the data or from the data in conjunction with other information in the possession of the data </a:t>
            </a:r>
            <a:r>
              <a:rPr lang="en-IE" sz="2600" dirty="0" smtClean="0"/>
              <a:t>controller</a:t>
            </a:r>
            <a:r>
              <a:rPr lang="en-IE" sz="2600" dirty="0"/>
              <a:t> </a:t>
            </a:r>
            <a:r>
              <a:rPr lang="en-IE" sz="2600" dirty="0" smtClean="0"/>
              <a:t>(Data </a:t>
            </a:r>
            <a:r>
              <a:rPr lang="en-IE" sz="2600" dirty="0"/>
              <a:t>Protection Act 1988, 1.1</a:t>
            </a:r>
            <a:r>
              <a:rPr lang="en-IE" sz="2600" dirty="0" smtClean="0"/>
              <a:t>)</a:t>
            </a:r>
            <a:endParaRPr lang="en-IE" sz="2600" dirty="0"/>
          </a:p>
          <a:p>
            <a:pPr marL="0" indent="0">
              <a:buNone/>
            </a:pPr>
            <a:endParaRPr lang="en-IE"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2498" y="1435555"/>
            <a:ext cx="1117595" cy="563129"/>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2498" y="4717887"/>
            <a:ext cx="1117595" cy="558798"/>
          </a:xfrm>
          <a:prstGeom prst="rect">
            <a:avLst/>
          </a:prstGeom>
        </p:spPr>
      </p:pic>
    </p:spTree>
    <p:extLst>
      <p:ext uri="{BB962C8B-B14F-4D97-AF65-F5344CB8AC3E}">
        <p14:creationId xmlns:p14="http://schemas.microsoft.com/office/powerpoint/2010/main" val="16230545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9143" y="2101754"/>
            <a:ext cx="10515600" cy="2238233"/>
          </a:xfrm>
        </p:spPr>
        <p:txBody>
          <a:bodyPr>
            <a:noAutofit/>
          </a:bodyPr>
          <a:lstStyle/>
          <a:p>
            <a:pPr marL="0" indent="0">
              <a:lnSpc>
                <a:spcPct val="100000"/>
              </a:lnSpc>
              <a:spcBef>
                <a:spcPts val="0"/>
              </a:spcBef>
              <a:spcAft>
                <a:spcPts val="0"/>
              </a:spcAft>
              <a:buNone/>
            </a:pPr>
            <a:r>
              <a:rPr lang="en-IE" sz="2000" dirty="0"/>
              <a:t>(26) The principles of data protection should therefore not apply to anonymous information, namely </a:t>
            </a:r>
            <a:r>
              <a:rPr lang="en-IE" sz="2000" dirty="0" smtClean="0"/>
              <a:t>information which </a:t>
            </a:r>
            <a:r>
              <a:rPr lang="en-IE" sz="2000" dirty="0"/>
              <a:t>does not relate to an identified or identifiable natural person or to personal data rendered anonymous </a:t>
            </a:r>
            <a:r>
              <a:rPr lang="en-IE" sz="2000" dirty="0" smtClean="0"/>
              <a:t>in such </a:t>
            </a:r>
            <a:r>
              <a:rPr lang="en-IE" sz="2000" dirty="0"/>
              <a:t>a manner that the data subject is not or no longer identifiable. This Regulation does not therefore </a:t>
            </a:r>
            <a:r>
              <a:rPr lang="en-IE" sz="2000" dirty="0" smtClean="0"/>
              <a:t>concern the </a:t>
            </a:r>
            <a:r>
              <a:rPr lang="en-IE" sz="2000" dirty="0"/>
              <a:t>processing of such anonymous information, including for statistical or research purposes</a:t>
            </a:r>
            <a:r>
              <a:rPr lang="en-IE" sz="2000" dirty="0" smtClean="0"/>
              <a:t>.</a:t>
            </a:r>
          </a:p>
          <a:p>
            <a:pPr marL="0" indent="0">
              <a:lnSpc>
                <a:spcPct val="100000"/>
              </a:lnSpc>
              <a:spcBef>
                <a:spcPts val="0"/>
              </a:spcBef>
              <a:spcAft>
                <a:spcPts val="0"/>
              </a:spcAft>
              <a:buNone/>
            </a:pPr>
            <a:endParaRPr lang="en-IE" sz="2000" dirty="0"/>
          </a:p>
        </p:txBody>
      </p:sp>
      <p:sp>
        <p:nvSpPr>
          <p:cNvPr id="6" name="Title 1"/>
          <p:cNvSpPr>
            <a:spLocks noGrp="1"/>
          </p:cNvSpPr>
          <p:nvPr>
            <p:ph type="title"/>
          </p:nvPr>
        </p:nvSpPr>
        <p:spPr>
          <a:xfrm>
            <a:off x="879142" y="476033"/>
            <a:ext cx="10835935" cy="1346541"/>
          </a:xfrm>
        </p:spPr>
        <p:txBody>
          <a:bodyPr>
            <a:noAutofit/>
          </a:bodyPr>
          <a:lstStyle/>
          <a:p>
            <a:r>
              <a:rPr lang="en-IE" sz="4000" dirty="0" smtClean="0"/>
              <a:t>Anonymisation in the context of</a:t>
            </a:r>
            <a:r>
              <a:rPr lang="en-IE" sz="4000" dirty="0"/>
              <a:t> </a:t>
            </a:r>
            <a:r>
              <a:rPr lang="en-IE" sz="4000" dirty="0" smtClean="0"/>
              <a:t>New </a:t>
            </a:r>
            <a:br>
              <a:rPr lang="en-IE" sz="4000" dirty="0" smtClean="0"/>
            </a:br>
            <a:r>
              <a:rPr lang="en-IE" sz="4000" dirty="0" smtClean="0"/>
              <a:t>EU General </a:t>
            </a:r>
            <a:r>
              <a:rPr lang="en-IE" sz="4000" dirty="0"/>
              <a:t>Data Protection Regulation</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25330" y="317893"/>
            <a:ext cx="1908505" cy="1278895"/>
          </a:xfrm>
          <a:prstGeom prst="rect">
            <a:avLst/>
          </a:prstGeom>
        </p:spPr>
      </p:pic>
    </p:spTree>
    <p:extLst>
      <p:ext uri="{BB962C8B-B14F-4D97-AF65-F5344CB8AC3E}">
        <p14:creationId xmlns:p14="http://schemas.microsoft.com/office/powerpoint/2010/main" val="33770489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1" y="201353"/>
            <a:ext cx="10515600" cy="1227006"/>
          </a:xfrm>
        </p:spPr>
        <p:txBody>
          <a:bodyPr>
            <a:noAutofit/>
          </a:bodyPr>
          <a:lstStyle/>
          <a:p>
            <a:r>
              <a:rPr lang="en-IE" sz="4000" dirty="0"/>
              <a:t>Anonymisation in the context of </a:t>
            </a:r>
            <a:r>
              <a:rPr lang="en-IE" sz="4000" dirty="0" smtClean="0"/>
              <a:t>ROI </a:t>
            </a:r>
            <a:br>
              <a:rPr lang="en-IE" sz="4000" dirty="0" smtClean="0"/>
            </a:br>
            <a:r>
              <a:rPr lang="en-IE" sz="4000" dirty="0" smtClean="0"/>
              <a:t>Data </a:t>
            </a:r>
            <a:r>
              <a:rPr lang="en-IE" sz="4000" dirty="0"/>
              <a:t>Protection Act 1988 (</a:t>
            </a:r>
            <a:r>
              <a:rPr lang="en-IE" sz="4000" dirty="0" smtClean="0"/>
              <a:t>Amendment </a:t>
            </a:r>
            <a:r>
              <a:rPr lang="en-IE" sz="4000" dirty="0"/>
              <a:t>Act </a:t>
            </a:r>
            <a:r>
              <a:rPr lang="en-IE" sz="4000" dirty="0" smtClean="0"/>
              <a:t>2003)</a:t>
            </a:r>
            <a:endParaRPr lang="en-IE" sz="4000" dirty="0"/>
          </a:p>
        </p:txBody>
      </p:sp>
      <p:sp>
        <p:nvSpPr>
          <p:cNvPr id="3" name="Content Placeholder 2"/>
          <p:cNvSpPr>
            <a:spLocks noGrp="1"/>
          </p:cNvSpPr>
          <p:nvPr>
            <p:ph idx="1"/>
          </p:nvPr>
        </p:nvSpPr>
        <p:spPr>
          <a:xfrm>
            <a:off x="838201" y="1428359"/>
            <a:ext cx="10894453" cy="5098634"/>
          </a:xfrm>
        </p:spPr>
        <p:txBody>
          <a:bodyPr>
            <a:noAutofit/>
          </a:bodyPr>
          <a:lstStyle/>
          <a:p>
            <a:pPr>
              <a:lnSpc>
                <a:spcPct val="160000"/>
              </a:lnSpc>
              <a:spcBef>
                <a:spcPts val="0"/>
              </a:spcBef>
              <a:spcAft>
                <a:spcPts val="0"/>
              </a:spcAft>
            </a:pPr>
            <a:r>
              <a:rPr lang="en-IE" sz="1800" dirty="0"/>
              <a:t>In the context of anonymisation: </a:t>
            </a:r>
          </a:p>
          <a:p>
            <a:pPr>
              <a:lnSpc>
                <a:spcPct val="160000"/>
              </a:lnSpc>
              <a:spcBef>
                <a:spcPts val="0"/>
              </a:spcBef>
              <a:spcAft>
                <a:spcPts val="0"/>
              </a:spcAft>
            </a:pPr>
            <a:r>
              <a:rPr lang="en-IE" sz="2000" cap="small" dirty="0">
                <a:solidFill>
                  <a:srgbClr val="1A8DA4"/>
                </a:solidFill>
              </a:rPr>
              <a:t>“Irrevocable anonymisation of personal data puts it outside data protection requirements as the data can no longer be linked to an individual and therefore cannot be considered to be personal data.” (DPC Data Protection Guidelines on research in the Health Sector 2007, pg. 9) </a:t>
            </a:r>
            <a:endParaRPr lang="en-IE" sz="1600" dirty="0"/>
          </a:p>
          <a:p>
            <a:pPr marL="0" indent="0">
              <a:lnSpc>
                <a:spcPct val="160000"/>
              </a:lnSpc>
              <a:spcBef>
                <a:spcPts val="0"/>
              </a:spcBef>
              <a:spcAft>
                <a:spcPts val="0"/>
              </a:spcAft>
              <a:buNone/>
            </a:pPr>
            <a:r>
              <a:rPr lang="en-IE" sz="1800" dirty="0" smtClean="0"/>
              <a:t>Existing provision for archiving data for research purposes:  </a:t>
            </a:r>
          </a:p>
          <a:p>
            <a:pPr marL="0" indent="0">
              <a:lnSpc>
                <a:spcPct val="160000"/>
              </a:lnSpc>
              <a:spcBef>
                <a:spcPts val="0"/>
              </a:spcBef>
              <a:spcAft>
                <a:spcPts val="0"/>
              </a:spcAft>
              <a:buNone/>
            </a:pPr>
            <a:r>
              <a:rPr lang="en-IE" sz="1800" dirty="0" smtClean="0">
                <a:solidFill>
                  <a:srgbClr val="1A8DA4"/>
                </a:solidFill>
              </a:rPr>
              <a:t>Section 2. Collection, processing, keeping, use and disclosure of personal data</a:t>
            </a:r>
          </a:p>
          <a:p>
            <a:pPr>
              <a:lnSpc>
                <a:spcPct val="160000"/>
              </a:lnSpc>
              <a:spcBef>
                <a:spcPts val="0"/>
              </a:spcBef>
              <a:spcAft>
                <a:spcPts val="0"/>
              </a:spcAft>
            </a:pPr>
            <a:r>
              <a:rPr lang="en-IE" sz="1800" dirty="0" smtClean="0"/>
              <a:t>(c) the data— (iv) shall not be kept for longer than is necessary for that purpose or those purposes</a:t>
            </a:r>
          </a:p>
          <a:p>
            <a:pPr>
              <a:lnSpc>
                <a:spcPct val="160000"/>
              </a:lnSpc>
              <a:spcBef>
                <a:spcPts val="0"/>
              </a:spcBef>
              <a:spcAft>
                <a:spcPts val="0"/>
              </a:spcAft>
            </a:pPr>
            <a:r>
              <a:rPr lang="en-IE" sz="1800" dirty="0" smtClean="0"/>
              <a:t>(5) (a) Paragraph (c) (iv) of the said subsection (1) does not apply to personal data kept for historical, statistical or research purposes if the data are not used in such a was that damage or distress is, or is likely to be, caused to any data subject. </a:t>
            </a:r>
          </a:p>
          <a:p>
            <a:pPr>
              <a:lnSpc>
                <a:spcPct val="160000"/>
              </a:lnSpc>
              <a:spcBef>
                <a:spcPts val="0"/>
              </a:spcBef>
              <a:spcAft>
                <a:spcPts val="0"/>
              </a:spcAft>
            </a:pPr>
            <a:endParaRPr lang="en-IE" sz="1800" dirty="0" smtClean="0"/>
          </a:p>
          <a:p>
            <a:pPr>
              <a:lnSpc>
                <a:spcPct val="160000"/>
              </a:lnSpc>
              <a:spcBef>
                <a:spcPts val="0"/>
              </a:spcBef>
              <a:spcAft>
                <a:spcPts val="0"/>
              </a:spcAft>
            </a:pPr>
            <a:endParaRPr lang="en-IE" sz="1800" dirty="0" smtClean="0"/>
          </a:p>
          <a:p>
            <a:pPr marL="0" indent="0">
              <a:lnSpc>
                <a:spcPct val="160000"/>
              </a:lnSpc>
              <a:spcBef>
                <a:spcPts val="0"/>
              </a:spcBef>
              <a:spcAft>
                <a:spcPts val="0"/>
              </a:spcAft>
              <a:buNone/>
            </a:pPr>
            <a:endParaRPr lang="en-IE" sz="1800" dirty="0" smtClean="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84012" y="313899"/>
            <a:ext cx="1965276" cy="982638"/>
          </a:xfrm>
          <a:prstGeom prst="rect">
            <a:avLst/>
          </a:prstGeom>
        </p:spPr>
      </p:pic>
    </p:spTree>
    <p:extLst>
      <p:ext uri="{BB962C8B-B14F-4D97-AF65-F5344CB8AC3E}">
        <p14:creationId xmlns:p14="http://schemas.microsoft.com/office/powerpoint/2010/main" val="3878526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898876" cy="1162461"/>
          </a:xfrm>
        </p:spPr>
        <p:txBody>
          <a:bodyPr>
            <a:noAutofit/>
          </a:bodyPr>
          <a:lstStyle/>
          <a:p>
            <a:r>
              <a:rPr lang="en-IE" sz="4000" dirty="0"/>
              <a:t>Anonymisation in the context of </a:t>
            </a:r>
            <a:r>
              <a:rPr lang="en-IE" sz="4000" dirty="0" smtClean="0"/>
              <a:t/>
            </a:r>
            <a:br>
              <a:rPr lang="en-IE" sz="4000" dirty="0" smtClean="0"/>
            </a:br>
            <a:r>
              <a:rPr lang="en-IE" sz="4000" dirty="0" smtClean="0"/>
              <a:t>UK Data </a:t>
            </a:r>
            <a:r>
              <a:rPr lang="en-IE" sz="4000" dirty="0"/>
              <a:t>Protection Act </a:t>
            </a:r>
            <a:r>
              <a:rPr lang="en-IE" sz="4000" dirty="0" smtClean="0"/>
              <a:t>1998</a:t>
            </a:r>
            <a:endParaRPr lang="en-IE" sz="4000" dirty="0"/>
          </a:p>
        </p:txBody>
      </p:sp>
      <p:sp>
        <p:nvSpPr>
          <p:cNvPr id="3" name="Content Placeholder 2"/>
          <p:cNvSpPr>
            <a:spLocks noGrp="1"/>
          </p:cNvSpPr>
          <p:nvPr>
            <p:ph idx="1"/>
          </p:nvPr>
        </p:nvSpPr>
        <p:spPr>
          <a:xfrm>
            <a:off x="1149527" y="1767384"/>
            <a:ext cx="10276219" cy="4543263"/>
          </a:xfrm>
        </p:spPr>
        <p:txBody>
          <a:bodyPr>
            <a:normAutofit fontScale="92500" lnSpcReduction="20000"/>
          </a:bodyPr>
          <a:lstStyle/>
          <a:p>
            <a:pPr marL="0" indent="0">
              <a:buNone/>
            </a:pPr>
            <a:r>
              <a:rPr lang="en-IE" sz="3000" cap="small" dirty="0" smtClean="0">
                <a:solidFill>
                  <a:srgbClr val="1A8DA4"/>
                </a:solidFill>
              </a:rPr>
              <a:t>Data </a:t>
            </a:r>
            <a:r>
              <a:rPr lang="en-IE" sz="3000" cap="small" dirty="0">
                <a:solidFill>
                  <a:srgbClr val="1A8DA4"/>
                </a:solidFill>
              </a:rPr>
              <a:t>protection law does not apply to data rendered anonymous in such a way that the data subject is no longer identifiable (Information Commissioners Office Anonymisation code of practice, </a:t>
            </a:r>
            <a:r>
              <a:rPr lang="en-IE" sz="3000" dirty="0">
                <a:solidFill>
                  <a:srgbClr val="1A8DA4"/>
                </a:solidFill>
              </a:rPr>
              <a:t>pg. 6</a:t>
            </a:r>
            <a:r>
              <a:rPr lang="en-IE" sz="3000" cap="small" dirty="0">
                <a:solidFill>
                  <a:srgbClr val="1A8DA4"/>
                </a:solidFill>
              </a:rPr>
              <a:t>) </a:t>
            </a:r>
          </a:p>
          <a:p>
            <a:pPr marL="0" indent="0">
              <a:buNone/>
            </a:pPr>
            <a:endParaRPr lang="en-IE" dirty="0" smtClean="0"/>
          </a:p>
          <a:p>
            <a:pPr marL="0" indent="0">
              <a:buNone/>
            </a:pPr>
            <a:r>
              <a:rPr lang="en-IE" dirty="0" smtClean="0"/>
              <a:t>Part </a:t>
            </a:r>
            <a:r>
              <a:rPr lang="en-IE" dirty="0"/>
              <a:t>iv of the </a:t>
            </a:r>
            <a:r>
              <a:rPr lang="en-IE" sz="2400" dirty="0"/>
              <a:t>Data Protection Act </a:t>
            </a:r>
            <a:r>
              <a:rPr lang="en-IE" dirty="0" smtClean="0"/>
              <a:t>1998 </a:t>
            </a:r>
            <a:r>
              <a:rPr lang="en-IE" dirty="0"/>
              <a:t>on </a:t>
            </a:r>
            <a:r>
              <a:rPr lang="en-IE" dirty="0" smtClean="0"/>
              <a:t>exemptions</a:t>
            </a:r>
            <a:endParaRPr lang="en-IE" dirty="0"/>
          </a:p>
          <a:p>
            <a:pPr marL="0" indent="0">
              <a:buNone/>
            </a:pPr>
            <a:endParaRPr lang="en-IE" dirty="0" smtClean="0"/>
          </a:p>
          <a:p>
            <a:pPr marL="0" indent="0">
              <a:buNone/>
            </a:pPr>
            <a:r>
              <a:rPr lang="en-IE" dirty="0" smtClean="0"/>
              <a:t>UK </a:t>
            </a:r>
            <a:r>
              <a:rPr lang="en-IE" dirty="0"/>
              <a:t>Anonymisation Network (UKAN) set up in 2012 as a means of establishing best practice in anonymisation with funding by the Information Commissioner’s Office (ICO) during for its first two years. </a:t>
            </a:r>
            <a:endParaRPr lang="en-IE" dirty="0" smtClean="0"/>
          </a:p>
          <a:p>
            <a:pPr marL="0" indent="0">
              <a:buNone/>
            </a:pPr>
            <a:endParaRPr lang="en-IE" dirty="0"/>
          </a:p>
          <a:p>
            <a:pPr marL="0" indent="0">
              <a:buNone/>
            </a:pPr>
            <a:r>
              <a:rPr lang="en-IE" dirty="0" smtClean="0"/>
              <a:t>“Organisations </a:t>
            </a:r>
            <a:r>
              <a:rPr lang="en-IE" dirty="0"/>
              <a:t>that want or need to share, disseminate or publish their data for secondary use are obliged under the DPA (1998), unless exempt, to transform the data in such a way as to render it anonymous and therefore no longer </a:t>
            </a:r>
            <a:r>
              <a:rPr lang="en-IE" dirty="0" smtClean="0"/>
              <a:t>personal” </a:t>
            </a:r>
            <a:r>
              <a:rPr lang="en-IE" dirty="0"/>
              <a:t>(UK Anonymisation </a:t>
            </a:r>
            <a:r>
              <a:rPr lang="en-IE" dirty="0" smtClean="0"/>
              <a:t>Network website)</a:t>
            </a:r>
            <a:endParaRPr lang="en-IE" dirty="0"/>
          </a:p>
          <a:p>
            <a:pPr marL="0" indent="0">
              <a:buNone/>
            </a:pPr>
            <a:endParaRPr lang="en-IE" dirty="0"/>
          </a:p>
          <a:p>
            <a:pPr marL="0" indent="0">
              <a:buNone/>
            </a:pPr>
            <a:endParaRPr lang="en-IE" dirty="0"/>
          </a:p>
          <a:p>
            <a:pPr marL="0" indent="0">
              <a:buNone/>
            </a:pPr>
            <a:endParaRPr lang="en-IE" dirty="0"/>
          </a:p>
          <a:p>
            <a:pPr marL="0" indent="0">
              <a:buNone/>
            </a:pPr>
            <a:endParaRPr lang="en-IE"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55100" y="365125"/>
            <a:ext cx="1983923" cy="999651"/>
          </a:xfrm>
          <a:prstGeom prst="rect">
            <a:avLst/>
          </a:prstGeom>
        </p:spPr>
      </p:pic>
    </p:spTree>
    <p:extLst>
      <p:ext uri="{BB962C8B-B14F-4D97-AF65-F5344CB8AC3E}">
        <p14:creationId xmlns:p14="http://schemas.microsoft.com/office/powerpoint/2010/main" val="4600842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9269" y="365125"/>
            <a:ext cx="10515600" cy="839731"/>
          </a:xfrm>
        </p:spPr>
        <p:txBody>
          <a:bodyPr>
            <a:normAutofit/>
          </a:bodyPr>
          <a:lstStyle/>
          <a:p>
            <a:r>
              <a:rPr lang="en-IE" sz="4800" dirty="0" smtClean="0"/>
              <a:t>Independent authorities for data privacy</a:t>
            </a:r>
            <a:endParaRPr lang="en-IE" sz="4800" dirty="0"/>
          </a:p>
        </p:txBody>
      </p:sp>
      <p:sp>
        <p:nvSpPr>
          <p:cNvPr id="3" name="Content Placeholder 2"/>
          <p:cNvSpPr>
            <a:spLocks noGrp="1"/>
          </p:cNvSpPr>
          <p:nvPr>
            <p:ph idx="1"/>
          </p:nvPr>
        </p:nvSpPr>
        <p:spPr>
          <a:xfrm>
            <a:off x="1029269" y="1204856"/>
            <a:ext cx="10515600" cy="4351338"/>
          </a:xfrm>
        </p:spPr>
        <p:txBody>
          <a:bodyPr>
            <a:normAutofit/>
          </a:bodyPr>
          <a:lstStyle/>
          <a:p>
            <a:pPr marL="0" indent="0">
              <a:buNone/>
            </a:pPr>
            <a:r>
              <a:rPr lang="en-IE" dirty="0" smtClean="0">
                <a:solidFill>
                  <a:schemeClr val="accent2">
                    <a:lumMod val="75000"/>
                  </a:schemeClr>
                </a:solidFill>
              </a:rPr>
              <a:t>Republic </a:t>
            </a:r>
            <a:r>
              <a:rPr lang="en-IE" dirty="0">
                <a:solidFill>
                  <a:schemeClr val="accent2">
                    <a:lumMod val="75000"/>
                  </a:schemeClr>
                </a:solidFill>
              </a:rPr>
              <a:t>of Ireland </a:t>
            </a:r>
          </a:p>
          <a:p>
            <a:pPr marL="0" indent="0">
              <a:buNone/>
            </a:pPr>
            <a:r>
              <a:rPr lang="en-IE" dirty="0"/>
              <a:t>Office of the Data Protection </a:t>
            </a:r>
            <a:r>
              <a:rPr lang="en-IE" dirty="0" smtClean="0"/>
              <a:t>Commissioner</a:t>
            </a:r>
            <a:endParaRPr lang="en-IE" dirty="0"/>
          </a:p>
          <a:p>
            <a:pPr marL="0" indent="0">
              <a:buNone/>
            </a:pPr>
            <a:r>
              <a:rPr lang="en-IE" dirty="0">
                <a:hlinkClick r:id="rId2"/>
              </a:rPr>
              <a:t>https://www.dataprotection.ie/</a:t>
            </a:r>
            <a:endParaRPr lang="en-IE" dirty="0"/>
          </a:p>
          <a:p>
            <a:pPr marL="0" indent="0">
              <a:buNone/>
            </a:pPr>
            <a:endParaRPr lang="en-IE" dirty="0"/>
          </a:p>
          <a:p>
            <a:pPr marL="0" indent="0">
              <a:buNone/>
            </a:pPr>
            <a:r>
              <a:rPr lang="en-IE" dirty="0">
                <a:solidFill>
                  <a:schemeClr val="accent2">
                    <a:lumMod val="75000"/>
                  </a:schemeClr>
                </a:solidFill>
              </a:rPr>
              <a:t>United Kingdom</a:t>
            </a:r>
          </a:p>
          <a:p>
            <a:pPr marL="0" indent="0">
              <a:buNone/>
            </a:pPr>
            <a:r>
              <a:rPr lang="en-IE" dirty="0"/>
              <a:t>Information Commissioners </a:t>
            </a:r>
            <a:r>
              <a:rPr lang="en-IE" dirty="0" smtClean="0"/>
              <a:t>Office</a:t>
            </a:r>
            <a:endParaRPr lang="en-IE" dirty="0"/>
          </a:p>
          <a:p>
            <a:pPr marL="0" indent="0">
              <a:buNone/>
            </a:pPr>
            <a:r>
              <a:rPr lang="en-IE" dirty="0">
                <a:hlinkClick r:id="rId3"/>
              </a:rPr>
              <a:t>https://</a:t>
            </a:r>
            <a:r>
              <a:rPr lang="en-IE" dirty="0" smtClean="0">
                <a:hlinkClick r:id="rId3"/>
              </a:rPr>
              <a:t>ico.org.uk </a:t>
            </a:r>
            <a:endParaRPr lang="en-IE" dirty="0" smtClean="0"/>
          </a:p>
          <a:p>
            <a:pPr marL="0" indent="0">
              <a:buNone/>
            </a:pPr>
            <a:r>
              <a:rPr lang="en-IE" dirty="0" smtClean="0"/>
              <a:t>Anonymisation code </a:t>
            </a:r>
            <a:r>
              <a:rPr lang="en-IE" dirty="0"/>
              <a:t>of </a:t>
            </a:r>
            <a:r>
              <a:rPr lang="en-IE" dirty="0" smtClean="0"/>
              <a:t>practice: </a:t>
            </a:r>
            <a:r>
              <a:rPr lang="en-IE" dirty="0" smtClean="0">
                <a:hlinkClick r:id="rId4"/>
              </a:rPr>
              <a:t>https</a:t>
            </a:r>
            <a:r>
              <a:rPr lang="en-IE" dirty="0">
                <a:hlinkClick r:id="rId4"/>
              </a:rPr>
              <a:t>://ico.org.uk/media/1061/anonymisation-code.pdf</a:t>
            </a:r>
            <a:endParaRPr lang="en-IE" dirty="0"/>
          </a:p>
          <a:p>
            <a:pPr marL="0" indent="0">
              <a:buNone/>
            </a:pPr>
            <a:endParaRPr lang="en-IE" dirty="0"/>
          </a:p>
        </p:txBody>
      </p:sp>
    </p:spTree>
    <p:extLst>
      <p:ext uri="{BB962C8B-B14F-4D97-AF65-F5344CB8AC3E}">
        <p14:creationId xmlns:p14="http://schemas.microsoft.com/office/powerpoint/2010/main" val="8499792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1A8DA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solidFill>
                  <a:schemeClr val="bg1"/>
                </a:solidFill>
              </a:rPr>
              <a:t>What </a:t>
            </a:r>
            <a:r>
              <a:rPr lang="en-IE" dirty="0" smtClean="0">
                <a:solidFill>
                  <a:schemeClr val="bg1"/>
                </a:solidFill>
              </a:rPr>
              <a:t>Ethical considerations should we think about?</a:t>
            </a:r>
            <a:endParaRPr lang="en-IE" dirty="0">
              <a:solidFill>
                <a:schemeClr val="bg1"/>
              </a:solidFill>
            </a:endParaRPr>
          </a:p>
        </p:txBody>
      </p:sp>
    </p:spTree>
    <p:extLst>
      <p:ext uri="{BB962C8B-B14F-4D97-AF65-F5344CB8AC3E}">
        <p14:creationId xmlns:p14="http://schemas.microsoft.com/office/powerpoint/2010/main" val="32120208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9853" y="396958"/>
            <a:ext cx="10970649" cy="1176348"/>
          </a:xfrm>
        </p:spPr>
        <p:txBody>
          <a:bodyPr>
            <a:normAutofit/>
          </a:bodyPr>
          <a:lstStyle/>
          <a:p>
            <a:r>
              <a:rPr lang="en-IE" sz="4400" dirty="0" smtClean="0"/>
              <a:t>Changing landscape of ethics in terms of sharing data</a:t>
            </a:r>
            <a:endParaRPr lang="en-IE" sz="4400" dirty="0"/>
          </a:p>
        </p:txBody>
      </p:sp>
      <p:sp>
        <p:nvSpPr>
          <p:cNvPr id="3" name="Content Placeholder 2"/>
          <p:cNvSpPr>
            <a:spLocks noGrp="1"/>
          </p:cNvSpPr>
          <p:nvPr>
            <p:ph idx="1"/>
          </p:nvPr>
        </p:nvSpPr>
        <p:spPr>
          <a:xfrm>
            <a:off x="1000461" y="1344706"/>
            <a:ext cx="10209007" cy="5346550"/>
          </a:xfrm>
        </p:spPr>
        <p:txBody>
          <a:bodyPr>
            <a:noAutofit/>
          </a:bodyPr>
          <a:lstStyle/>
          <a:p>
            <a:pPr>
              <a:spcBef>
                <a:spcPts val="0"/>
              </a:spcBef>
              <a:spcAft>
                <a:spcPts val="0"/>
              </a:spcAft>
            </a:pPr>
            <a:r>
              <a:rPr lang="en-IE" sz="2000" dirty="0" smtClean="0"/>
              <a:t>In the past clause </a:t>
            </a:r>
            <a:r>
              <a:rPr lang="en-IE" sz="2000" dirty="0"/>
              <a:t>to </a:t>
            </a:r>
            <a:r>
              <a:rPr lang="en-IE" sz="2000" b="1" dirty="0"/>
              <a:t>destroy data </a:t>
            </a:r>
            <a:r>
              <a:rPr lang="en-IE" sz="2000" dirty="0"/>
              <a:t>after </a:t>
            </a:r>
            <a:r>
              <a:rPr lang="en-IE" sz="2000" dirty="0" smtClean="0"/>
              <a:t>a certain period as </a:t>
            </a:r>
          </a:p>
          <a:p>
            <a:pPr>
              <a:spcBef>
                <a:spcPts val="0"/>
              </a:spcBef>
              <a:spcAft>
                <a:spcPts val="0"/>
              </a:spcAft>
            </a:pPr>
            <a:r>
              <a:rPr lang="en-IE" sz="2000" dirty="0" smtClean="0"/>
              <a:t>an ethical </a:t>
            </a:r>
            <a:r>
              <a:rPr lang="en-IE" sz="2000" dirty="0"/>
              <a:t>commitment </a:t>
            </a:r>
            <a:r>
              <a:rPr lang="en-IE" sz="2000" dirty="0" smtClean="0"/>
              <a:t>to protect individuals from harm</a:t>
            </a:r>
            <a:endParaRPr lang="en-GB" sz="2000" dirty="0"/>
          </a:p>
          <a:p>
            <a:pPr marL="0" indent="0">
              <a:buNone/>
            </a:pPr>
            <a:r>
              <a:rPr lang="en-IE" sz="2000" dirty="0" smtClean="0">
                <a:solidFill>
                  <a:srgbClr val="1A8DA4"/>
                </a:solidFill>
              </a:rPr>
              <a:t>Recent developments that are challenging existing codes for research ethics</a:t>
            </a:r>
            <a:endParaRPr lang="en-IE" sz="2000" dirty="0">
              <a:solidFill>
                <a:srgbClr val="1A8DA4"/>
              </a:solidFill>
            </a:endParaRPr>
          </a:p>
          <a:p>
            <a:pPr>
              <a:buFont typeface="Courier New" panose="02070309020205020404" pitchFamily="49" charset="0"/>
              <a:buChar char="o"/>
            </a:pPr>
            <a:r>
              <a:rPr lang="en-IE" sz="2000" dirty="0"/>
              <a:t> </a:t>
            </a:r>
            <a:r>
              <a:rPr lang="en-IE" sz="2000" dirty="0" smtClean="0"/>
              <a:t>Research with a central commitment to secondary </a:t>
            </a:r>
            <a:r>
              <a:rPr lang="en-IE" sz="2000" dirty="0"/>
              <a:t>analysis </a:t>
            </a:r>
            <a:r>
              <a:rPr lang="en-IE" sz="2000" dirty="0" smtClean="0"/>
              <a:t>e.g</a:t>
            </a:r>
            <a:r>
              <a:rPr lang="en-IE" sz="2000" dirty="0"/>
              <a:t>. Growing Up in Ireland the National Longitudinal Study of </a:t>
            </a:r>
            <a:r>
              <a:rPr lang="en-IE" sz="2000" dirty="0" smtClean="0"/>
              <a:t>Children</a:t>
            </a:r>
          </a:p>
          <a:p>
            <a:pPr>
              <a:buFont typeface="Courier New" panose="02070309020205020404" pitchFamily="49" charset="0"/>
              <a:buChar char="o"/>
            </a:pPr>
            <a:r>
              <a:rPr lang="en-IE" sz="2000" dirty="0" smtClean="0"/>
              <a:t> ‘New data’ types (objective rather than self-reported) e.g. harvested social media data, </a:t>
            </a:r>
            <a:r>
              <a:rPr lang="en-IE" sz="2000" dirty="0"/>
              <a:t>research data </a:t>
            </a:r>
            <a:r>
              <a:rPr lang="en-IE" sz="2000" dirty="0" smtClean="0"/>
              <a:t>linked with other information sources </a:t>
            </a:r>
          </a:p>
          <a:p>
            <a:pPr>
              <a:buFont typeface="Courier New" panose="02070309020205020404" pitchFamily="49" charset="0"/>
              <a:buChar char="o"/>
            </a:pPr>
            <a:r>
              <a:rPr lang="en-IE" sz="2000" dirty="0" smtClean="0"/>
              <a:t> New approaches to analysis e.g. big data analysis, meta analysis and data mining </a:t>
            </a:r>
          </a:p>
          <a:p>
            <a:pPr>
              <a:buFont typeface="Courier New" panose="02070309020205020404" pitchFamily="49" charset="0"/>
              <a:buChar char="o"/>
            </a:pPr>
            <a:r>
              <a:rPr lang="en-IE" sz="2000" dirty="0"/>
              <a:t> </a:t>
            </a:r>
            <a:r>
              <a:rPr lang="en-IE" sz="2000" dirty="0" smtClean="0"/>
              <a:t>Research </a:t>
            </a:r>
            <a:r>
              <a:rPr lang="en-IE" sz="2000" dirty="0"/>
              <a:t>grants </a:t>
            </a:r>
            <a:r>
              <a:rPr lang="en-IE" sz="2000" dirty="0" smtClean="0"/>
              <a:t>that promote re-using data that already exists (‘value for money’ </a:t>
            </a:r>
            <a:r>
              <a:rPr lang="en-IE" sz="2000" dirty="0"/>
              <a:t>discourse)</a:t>
            </a:r>
            <a:endParaRPr lang="en-IE" sz="2000" dirty="0" smtClean="0"/>
          </a:p>
          <a:p>
            <a:pPr>
              <a:buFont typeface="Courier New" panose="02070309020205020404" pitchFamily="49" charset="0"/>
              <a:buChar char="o"/>
            </a:pPr>
            <a:r>
              <a:rPr lang="en-IE" sz="2000" dirty="0" smtClean="0"/>
              <a:t> Research grants that promote archiving and sharing as an aspect of data management plan (‘good science’ discourse)</a:t>
            </a:r>
          </a:p>
          <a:p>
            <a:pPr>
              <a:buFont typeface="Courier New" panose="02070309020205020404" pitchFamily="49" charset="0"/>
              <a:buChar char="o"/>
            </a:pPr>
            <a:r>
              <a:rPr lang="en-IE" sz="2000" dirty="0" smtClean="0"/>
              <a:t> Open </a:t>
            </a:r>
            <a:r>
              <a:rPr lang="en-IE" sz="2000" dirty="0"/>
              <a:t>d</a:t>
            </a:r>
            <a:r>
              <a:rPr lang="en-IE" sz="2000" dirty="0" smtClean="0"/>
              <a:t>ata and data democracy</a:t>
            </a:r>
          </a:p>
          <a:p>
            <a:pPr>
              <a:buFont typeface="Courier New" panose="02070309020205020404" pitchFamily="49" charset="0"/>
              <a:buChar char="o"/>
            </a:pPr>
            <a:r>
              <a:rPr lang="en-IE" sz="2000" dirty="0"/>
              <a:t> Digital dissemination platforms e.g. public data archives, web-access databanks, data libraries and digital repositories for social research data </a:t>
            </a:r>
          </a:p>
          <a:p>
            <a:pPr>
              <a:buFont typeface="Courier New" panose="02070309020205020404" pitchFamily="49" charset="0"/>
              <a:buChar char="o"/>
            </a:pPr>
            <a:endParaRPr lang="en-IE" sz="2000"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31131" y="1441525"/>
            <a:ext cx="1010210" cy="579187"/>
          </a:xfrm>
          <a:prstGeom prst="rect">
            <a:avLst/>
          </a:prstGeom>
        </p:spPr>
      </p:pic>
    </p:spTree>
    <p:extLst>
      <p:ext uri="{BB962C8B-B14F-4D97-AF65-F5344CB8AC3E}">
        <p14:creationId xmlns:p14="http://schemas.microsoft.com/office/powerpoint/2010/main" val="23457920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423852"/>
            <a:ext cx="9720072" cy="907408"/>
          </a:xfrm>
        </p:spPr>
        <p:txBody>
          <a:bodyPr>
            <a:noAutofit/>
          </a:bodyPr>
          <a:lstStyle/>
          <a:p>
            <a:r>
              <a:rPr lang="en-IE" sz="4400" smtClean="0">
                <a:solidFill>
                  <a:schemeClr val="tx1"/>
                </a:solidFill>
              </a:rPr>
              <a:t>This presentation</a:t>
            </a:r>
            <a:endParaRPr lang="en-IE" sz="4000" dirty="0">
              <a:solidFill>
                <a:schemeClr val="tx1"/>
              </a:solidFill>
            </a:endParaRPr>
          </a:p>
        </p:txBody>
      </p:sp>
      <p:sp>
        <p:nvSpPr>
          <p:cNvPr id="3" name="Content Placeholder 2"/>
          <p:cNvSpPr>
            <a:spLocks noGrp="1"/>
          </p:cNvSpPr>
          <p:nvPr>
            <p:ph idx="1"/>
          </p:nvPr>
        </p:nvSpPr>
        <p:spPr>
          <a:xfrm>
            <a:off x="1024128" y="1264026"/>
            <a:ext cx="10190720" cy="4827494"/>
          </a:xfrm>
        </p:spPr>
        <p:txBody>
          <a:bodyPr>
            <a:normAutofit/>
          </a:bodyPr>
          <a:lstStyle/>
          <a:p>
            <a:pPr>
              <a:spcBef>
                <a:spcPts val="0"/>
              </a:spcBef>
              <a:spcAft>
                <a:spcPts val="0"/>
              </a:spcAft>
            </a:pPr>
            <a:r>
              <a:rPr lang="en-IE" sz="2000" b="1" dirty="0"/>
              <a:t>Part 1: The role of anonymisation in social research</a:t>
            </a:r>
          </a:p>
          <a:p>
            <a:pPr>
              <a:spcBef>
                <a:spcPts val="0"/>
              </a:spcBef>
              <a:spcAft>
                <a:spcPts val="0"/>
              </a:spcAft>
              <a:buFont typeface="Arial" panose="020B0604020202020204" pitchFamily="34" charset="0"/>
              <a:buChar char="•"/>
            </a:pPr>
            <a:r>
              <a:rPr lang="en-IE" sz="2000" dirty="0" smtClean="0"/>
              <a:t> Why </a:t>
            </a:r>
            <a:r>
              <a:rPr lang="en-IE" sz="2000" dirty="0"/>
              <a:t>focus on anonymisation?</a:t>
            </a:r>
          </a:p>
          <a:p>
            <a:pPr>
              <a:spcBef>
                <a:spcPts val="0"/>
              </a:spcBef>
              <a:spcAft>
                <a:spcPts val="0"/>
              </a:spcAft>
              <a:buFont typeface="Arial" panose="020B0604020202020204" pitchFamily="34" charset="0"/>
              <a:buChar char="•"/>
            </a:pPr>
            <a:r>
              <a:rPr lang="en-IE" sz="2000" dirty="0" smtClean="0"/>
              <a:t> </a:t>
            </a:r>
            <a:r>
              <a:rPr lang="en-IE" sz="2000" dirty="0"/>
              <a:t>What l</a:t>
            </a:r>
            <a:r>
              <a:rPr lang="en-IE" sz="2000" dirty="0" smtClean="0"/>
              <a:t>egal </a:t>
            </a:r>
            <a:r>
              <a:rPr lang="en-IE" sz="2000" dirty="0"/>
              <a:t>requirements should we be aware of? </a:t>
            </a:r>
          </a:p>
          <a:p>
            <a:pPr>
              <a:spcBef>
                <a:spcPts val="0"/>
              </a:spcBef>
              <a:spcAft>
                <a:spcPts val="0"/>
              </a:spcAft>
              <a:buFont typeface="Arial" panose="020B0604020202020204" pitchFamily="34" charset="0"/>
              <a:buChar char="•"/>
            </a:pPr>
            <a:r>
              <a:rPr lang="en-IE" sz="2000" dirty="0" smtClean="0"/>
              <a:t> What ethical </a:t>
            </a:r>
            <a:r>
              <a:rPr lang="en-IE" sz="2000" dirty="0"/>
              <a:t>considerations should we think </a:t>
            </a:r>
            <a:r>
              <a:rPr lang="en-IE" sz="2000" dirty="0" smtClean="0"/>
              <a:t>about?</a:t>
            </a:r>
            <a:endParaRPr lang="en-IE" sz="2000" dirty="0"/>
          </a:p>
          <a:p>
            <a:pPr>
              <a:spcBef>
                <a:spcPts val="0"/>
              </a:spcBef>
              <a:spcAft>
                <a:spcPts val="0"/>
              </a:spcAft>
            </a:pPr>
            <a:endParaRPr lang="en-IE" sz="2000" dirty="0"/>
          </a:p>
          <a:p>
            <a:pPr>
              <a:spcBef>
                <a:spcPts val="0"/>
              </a:spcBef>
              <a:spcAft>
                <a:spcPts val="0"/>
              </a:spcAft>
            </a:pPr>
            <a:r>
              <a:rPr lang="en-IE" sz="2000" b="1" dirty="0"/>
              <a:t>Part 2: Incorporating anonymisation into your research design</a:t>
            </a:r>
          </a:p>
          <a:p>
            <a:pPr>
              <a:spcBef>
                <a:spcPts val="0"/>
              </a:spcBef>
              <a:spcAft>
                <a:spcPts val="0"/>
              </a:spcAft>
              <a:buFont typeface="Arial" panose="020B0604020202020204" pitchFamily="34" charset="0"/>
              <a:buChar char="•"/>
            </a:pPr>
            <a:r>
              <a:rPr lang="en-IE" sz="2000" dirty="0" smtClean="0"/>
              <a:t> Before </a:t>
            </a:r>
            <a:r>
              <a:rPr lang="en-IE" sz="2000" dirty="0"/>
              <a:t>you start your research</a:t>
            </a:r>
          </a:p>
          <a:p>
            <a:pPr>
              <a:spcBef>
                <a:spcPts val="0"/>
              </a:spcBef>
              <a:spcAft>
                <a:spcPts val="0"/>
              </a:spcAft>
              <a:buFont typeface="Arial" panose="020B0604020202020204" pitchFamily="34" charset="0"/>
              <a:buChar char="•"/>
            </a:pPr>
            <a:r>
              <a:rPr lang="en-IE" sz="2000" dirty="0" smtClean="0"/>
              <a:t> Assessing </a:t>
            </a:r>
            <a:r>
              <a:rPr lang="en-IE" sz="2000" dirty="0"/>
              <a:t>sensitivity before sharing</a:t>
            </a:r>
          </a:p>
          <a:p>
            <a:pPr>
              <a:spcBef>
                <a:spcPts val="0"/>
              </a:spcBef>
              <a:spcAft>
                <a:spcPts val="0"/>
              </a:spcAft>
              <a:buFont typeface="Arial" panose="020B0604020202020204" pitchFamily="34" charset="0"/>
              <a:buChar char="•"/>
            </a:pPr>
            <a:r>
              <a:rPr lang="en-IE" sz="2000" dirty="0" smtClean="0"/>
              <a:t> Set </a:t>
            </a:r>
            <a:r>
              <a:rPr lang="en-IE" sz="2000" dirty="0"/>
              <a:t>a protocol or procedure for anonymisation </a:t>
            </a:r>
          </a:p>
          <a:p>
            <a:pPr>
              <a:spcBef>
                <a:spcPts val="0"/>
              </a:spcBef>
              <a:spcAft>
                <a:spcPts val="0"/>
              </a:spcAft>
              <a:buFont typeface="Arial" panose="020B0604020202020204" pitchFamily="34" charset="0"/>
              <a:buChar char="•"/>
            </a:pPr>
            <a:r>
              <a:rPr lang="en-IE" sz="2000" dirty="0" smtClean="0"/>
              <a:t> Choose </a:t>
            </a:r>
            <a:r>
              <a:rPr lang="en-IE" sz="2000" dirty="0"/>
              <a:t>a suitable access option</a:t>
            </a:r>
          </a:p>
          <a:p>
            <a:pPr>
              <a:spcBef>
                <a:spcPts val="0"/>
              </a:spcBef>
              <a:spcAft>
                <a:spcPts val="0"/>
              </a:spcAft>
            </a:pPr>
            <a:endParaRPr lang="en-IE" sz="2000" dirty="0"/>
          </a:p>
          <a:p>
            <a:pPr>
              <a:spcBef>
                <a:spcPts val="0"/>
              </a:spcBef>
              <a:spcAft>
                <a:spcPts val="0"/>
              </a:spcAft>
            </a:pPr>
            <a:r>
              <a:rPr lang="en-IE" sz="2000" b="1" dirty="0"/>
              <a:t>Part 3: Quick start tips</a:t>
            </a:r>
          </a:p>
          <a:p>
            <a:pPr>
              <a:spcBef>
                <a:spcPts val="0"/>
              </a:spcBef>
              <a:spcAft>
                <a:spcPts val="0"/>
              </a:spcAft>
              <a:buFont typeface="Arial" panose="020B0604020202020204" pitchFamily="34" charset="0"/>
              <a:buChar char="•"/>
            </a:pPr>
            <a:r>
              <a:rPr lang="en-IE" sz="2000" dirty="0" smtClean="0"/>
              <a:t> General </a:t>
            </a:r>
            <a:r>
              <a:rPr lang="en-IE" sz="2000" dirty="0"/>
              <a:t>tips to get you started</a:t>
            </a:r>
          </a:p>
        </p:txBody>
      </p:sp>
    </p:spTree>
    <p:extLst>
      <p:ext uri="{BB962C8B-B14F-4D97-AF65-F5344CB8AC3E}">
        <p14:creationId xmlns:p14="http://schemas.microsoft.com/office/powerpoint/2010/main" val="33278916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448739"/>
            <a:ext cx="9720072" cy="1499616"/>
          </a:xfrm>
        </p:spPr>
        <p:txBody>
          <a:bodyPr>
            <a:normAutofit/>
          </a:bodyPr>
          <a:lstStyle/>
          <a:p>
            <a:r>
              <a:rPr lang="en-IE" sz="4800" dirty="0" smtClean="0"/>
              <a:t>Interaction between ethics and law in regard to data protection </a:t>
            </a:r>
            <a:endParaRPr lang="en-IE" sz="4800" dirty="0"/>
          </a:p>
        </p:txBody>
      </p:sp>
      <p:graphicFrame>
        <p:nvGraphicFramePr>
          <p:cNvPr id="5" name="Diagram 4"/>
          <p:cNvGraphicFramePr/>
          <p:nvPr>
            <p:extLst>
              <p:ext uri="{D42A27DB-BD31-4B8C-83A1-F6EECF244321}">
                <p14:modId xmlns:p14="http://schemas.microsoft.com/office/powerpoint/2010/main" val="3426973543"/>
              </p:ext>
            </p:extLst>
          </p:nvPr>
        </p:nvGraphicFramePr>
        <p:xfrm>
          <a:off x="4819426" y="1364025"/>
          <a:ext cx="6395778" cy="44558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5576552" y="2991790"/>
            <a:ext cx="1282141" cy="1046440"/>
          </a:xfrm>
          <a:prstGeom prst="rect">
            <a:avLst/>
          </a:prstGeom>
          <a:noFill/>
        </p:spPr>
        <p:txBody>
          <a:bodyPr wrap="square" rtlCol="0">
            <a:spAutoFit/>
          </a:bodyPr>
          <a:lstStyle/>
          <a:p>
            <a:r>
              <a:rPr lang="en-IE" sz="2000" dirty="0" smtClean="0"/>
              <a:t>Ethics: </a:t>
            </a:r>
            <a:r>
              <a:rPr lang="en-IE" sz="1400" dirty="0" smtClean="0"/>
              <a:t>moral judgement, what ought to be done</a:t>
            </a:r>
            <a:endParaRPr lang="en-IE" sz="1400" dirty="0"/>
          </a:p>
        </p:txBody>
      </p:sp>
      <p:sp>
        <p:nvSpPr>
          <p:cNvPr id="9" name="TextBox 8"/>
          <p:cNvSpPr txBox="1"/>
          <p:nvPr/>
        </p:nvSpPr>
        <p:spPr>
          <a:xfrm>
            <a:off x="9084747" y="2991790"/>
            <a:ext cx="1141078" cy="1046440"/>
          </a:xfrm>
          <a:prstGeom prst="rect">
            <a:avLst/>
          </a:prstGeom>
          <a:noFill/>
        </p:spPr>
        <p:txBody>
          <a:bodyPr wrap="square" rtlCol="0">
            <a:spAutoFit/>
          </a:bodyPr>
          <a:lstStyle/>
          <a:p>
            <a:r>
              <a:rPr lang="en-IE" sz="2000" dirty="0" smtClean="0"/>
              <a:t>Law:  </a:t>
            </a:r>
            <a:r>
              <a:rPr lang="en-IE" sz="1400" dirty="0" smtClean="0"/>
              <a:t>codified rule, what must be done</a:t>
            </a:r>
            <a:endParaRPr lang="en-IE" sz="1400" dirty="0"/>
          </a:p>
        </p:txBody>
      </p:sp>
      <p:sp>
        <p:nvSpPr>
          <p:cNvPr id="10" name="TextBox 9"/>
          <p:cNvSpPr txBox="1"/>
          <p:nvPr/>
        </p:nvSpPr>
        <p:spPr>
          <a:xfrm>
            <a:off x="6858693" y="3314955"/>
            <a:ext cx="1829406" cy="400110"/>
          </a:xfrm>
          <a:prstGeom prst="rect">
            <a:avLst/>
          </a:prstGeom>
          <a:noFill/>
        </p:spPr>
        <p:txBody>
          <a:bodyPr wrap="square" rtlCol="0">
            <a:spAutoFit/>
          </a:bodyPr>
          <a:lstStyle/>
          <a:p>
            <a:r>
              <a:rPr lang="en-IE" sz="2000" dirty="0" smtClean="0"/>
              <a:t>Data protection</a:t>
            </a:r>
            <a:endParaRPr lang="en-IE" sz="2000" dirty="0"/>
          </a:p>
        </p:txBody>
      </p:sp>
      <p:sp>
        <p:nvSpPr>
          <p:cNvPr id="7" name="TextBox 6"/>
          <p:cNvSpPr txBox="1"/>
          <p:nvPr/>
        </p:nvSpPr>
        <p:spPr>
          <a:xfrm>
            <a:off x="689113" y="2006906"/>
            <a:ext cx="4552587" cy="2862322"/>
          </a:xfrm>
          <a:prstGeom prst="rect">
            <a:avLst/>
          </a:prstGeom>
          <a:noFill/>
        </p:spPr>
        <p:txBody>
          <a:bodyPr wrap="square" rtlCol="0">
            <a:spAutoFit/>
          </a:bodyPr>
          <a:lstStyle/>
          <a:p>
            <a:r>
              <a:rPr lang="en-IE" sz="2000" cap="small" dirty="0">
                <a:solidFill>
                  <a:schemeClr val="tx2">
                    <a:lumMod val="75000"/>
                  </a:schemeClr>
                </a:solidFill>
              </a:rPr>
              <a:t>“Research ethics committees (RECs) operate at the interface between the legal system and ethical </a:t>
            </a:r>
            <a:r>
              <a:rPr lang="en-IE" sz="2000" cap="small" dirty="0" smtClean="0">
                <a:solidFill>
                  <a:schemeClr val="tx2">
                    <a:lumMod val="75000"/>
                  </a:schemeClr>
                </a:solidFill>
              </a:rPr>
              <a:t>frameworks… Signing </a:t>
            </a:r>
            <a:r>
              <a:rPr lang="en-IE" sz="2000" cap="small" dirty="0">
                <a:solidFill>
                  <a:schemeClr val="tx2">
                    <a:lumMod val="75000"/>
                  </a:schemeClr>
                </a:solidFill>
              </a:rPr>
              <a:t>off on research proposals by a research ethics committee may be linked to indemnifying the researcher against any legal action arising from the research."</a:t>
            </a:r>
            <a:endParaRPr lang="en-IE" sz="2000" cap="small" dirty="0" smtClean="0">
              <a:solidFill>
                <a:schemeClr val="tx2">
                  <a:lumMod val="75000"/>
                </a:schemeClr>
              </a:solidFill>
            </a:endParaRPr>
          </a:p>
          <a:p>
            <a:r>
              <a:rPr lang="en-IE" sz="2000" cap="small" dirty="0" smtClean="0">
                <a:solidFill>
                  <a:schemeClr val="tx2">
                    <a:lumMod val="75000"/>
                  </a:schemeClr>
                </a:solidFill>
              </a:rPr>
              <a:t>(DASISH </a:t>
            </a:r>
            <a:r>
              <a:rPr lang="en-IE" sz="2000" cap="small" dirty="0">
                <a:solidFill>
                  <a:schemeClr val="tx2">
                    <a:lumMod val="75000"/>
                  </a:schemeClr>
                </a:solidFill>
              </a:rPr>
              <a:t>Report about New IPR Challenges </a:t>
            </a:r>
            <a:r>
              <a:rPr lang="en-IE" sz="2000" cap="small" dirty="0" smtClean="0">
                <a:solidFill>
                  <a:schemeClr val="tx2">
                    <a:lumMod val="75000"/>
                  </a:schemeClr>
                </a:solidFill>
              </a:rPr>
              <a:t>2013, </a:t>
            </a:r>
            <a:r>
              <a:rPr lang="en-IE" sz="2000" dirty="0" smtClean="0">
                <a:solidFill>
                  <a:schemeClr val="tx2">
                    <a:lumMod val="75000"/>
                  </a:schemeClr>
                </a:solidFill>
              </a:rPr>
              <a:t>pg. 10</a:t>
            </a:r>
            <a:r>
              <a:rPr lang="en-IE" sz="2000" cap="small" dirty="0" smtClean="0">
                <a:solidFill>
                  <a:schemeClr val="tx2">
                    <a:lumMod val="75000"/>
                  </a:schemeClr>
                </a:solidFill>
              </a:rPr>
              <a:t>) </a:t>
            </a:r>
          </a:p>
        </p:txBody>
      </p:sp>
      <p:sp>
        <p:nvSpPr>
          <p:cNvPr id="13" name="TextBox 12"/>
          <p:cNvSpPr txBox="1"/>
          <p:nvPr/>
        </p:nvSpPr>
        <p:spPr>
          <a:xfrm>
            <a:off x="1131142" y="5081666"/>
            <a:ext cx="6443831" cy="1477328"/>
          </a:xfrm>
          <a:prstGeom prst="rect">
            <a:avLst/>
          </a:prstGeom>
          <a:noFill/>
        </p:spPr>
        <p:txBody>
          <a:bodyPr wrap="square" rtlCol="0">
            <a:spAutoFit/>
          </a:bodyPr>
          <a:lstStyle/>
          <a:p>
            <a:r>
              <a:rPr lang="en-IE" dirty="0"/>
              <a:t>Key aspects of ethics</a:t>
            </a:r>
          </a:p>
          <a:p>
            <a:pPr marL="285750" indent="-285750">
              <a:buFont typeface="Arial" panose="020B0604020202020204" pitchFamily="34" charset="0"/>
              <a:buChar char="•"/>
            </a:pPr>
            <a:r>
              <a:rPr lang="en-IE" dirty="0"/>
              <a:t>‘Do no harm’ principle</a:t>
            </a:r>
          </a:p>
          <a:p>
            <a:pPr marL="285750" indent="-285750">
              <a:buFont typeface="Arial" panose="020B0604020202020204" pitchFamily="34" charset="0"/>
              <a:buChar char="•"/>
            </a:pPr>
            <a:r>
              <a:rPr lang="en-IE" dirty="0"/>
              <a:t>Professional integrity, reputation of the discipline</a:t>
            </a:r>
          </a:p>
          <a:p>
            <a:pPr marL="285750" indent="-285750">
              <a:buFont typeface="Arial" panose="020B0604020202020204" pitchFamily="34" charset="0"/>
              <a:buChar char="•"/>
            </a:pPr>
            <a:r>
              <a:rPr lang="en-IE" dirty="0"/>
              <a:t>Researchers position becomes relevant – pluralism is a challenge </a:t>
            </a:r>
          </a:p>
          <a:p>
            <a:endParaRPr lang="en-IE" dirty="0"/>
          </a:p>
        </p:txBody>
      </p:sp>
    </p:spTree>
    <p:extLst>
      <p:ext uri="{BB962C8B-B14F-4D97-AF65-F5344CB8AC3E}">
        <p14:creationId xmlns:p14="http://schemas.microsoft.com/office/powerpoint/2010/main" val="9874033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0763" y="353388"/>
            <a:ext cx="10291632" cy="950977"/>
          </a:xfrm>
        </p:spPr>
        <p:txBody>
          <a:bodyPr>
            <a:noAutofit/>
          </a:bodyPr>
          <a:lstStyle/>
          <a:p>
            <a:r>
              <a:rPr lang="en-IE" sz="4800" dirty="0" smtClean="0"/>
              <a:t>ETHICS AND Anonymisation</a:t>
            </a:r>
            <a:endParaRPr lang="en-IE" sz="4800" dirty="0"/>
          </a:p>
        </p:txBody>
      </p:sp>
      <p:sp>
        <p:nvSpPr>
          <p:cNvPr id="3" name="Content Placeholder 2"/>
          <p:cNvSpPr>
            <a:spLocks noGrp="1"/>
          </p:cNvSpPr>
          <p:nvPr>
            <p:ph idx="1"/>
          </p:nvPr>
        </p:nvSpPr>
        <p:spPr>
          <a:xfrm>
            <a:off x="1060762" y="1492623"/>
            <a:ext cx="9905265" cy="4356847"/>
          </a:xfrm>
        </p:spPr>
        <p:txBody>
          <a:bodyPr>
            <a:normAutofit/>
          </a:bodyPr>
          <a:lstStyle/>
          <a:p>
            <a:pPr marL="0" indent="0">
              <a:buNone/>
            </a:pPr>
            <a:r>
              <a:rPr lang="en-IE" sz="2000" dirty="0"/>
              <a:t>Ethical assessment tends to be more complex and nuanced than rule of </a:t>
            </a:r>
            <a:r>
              <a:rPr lang="en-IE" sz="2000" dirty="0" smtClean="0"/>
              <a:t>law</a:t>
            </a:r>
          </a:p>
          <a:p>
            <a:pPr marL="0" indent="0">
              <a:buNone/>
            </a:pPr>
            <a:r>
              <a:rPr lang="en-IE" sz="2000" dirty="0" smtClean="0"/>
              <a:t>For example: </a:t>
            </a:r>
            <a:r>
              <a:rPr lang="en-IE" sz="2000" dirty="0"/>
              <a:t>Case of the request for deceased mother’s </a:t>
            </a:r>
            <a:r>
              <a:rPr lang="en-IE" sz="2000" dirty="0" smtClean="0"/>
              <a:t>transcript</a:t>
            </a:r>
          </a:p>
          <a:p>
            <a:pPr marL="0" indent="0">
              <a:buNone/>
            </a:pPr>
            <a:r>
              <a:rPr lang="en-IE" sz="2000" dirty="0" smtClean="0"/>
              <a:t>ROI </a:t>
            </a:r>
            <a:r>
              <a:rPr lang="en-IE" sz="2000" dirty="0"/>
              <a:t>Data Protection Act 1988 (2003) </a:t>
            </a:r>
            <a:r>
              <a:rPr lang="en-IE" sz="2000" dirty="0" smtClean="0"/>
              <a:t>definition of “personal </a:t>
            </a:r>
            <a:r>
              <a:rPr lang="en-IE" sz="2000" dirty="0"/>
              <a:t>data” means data relating to a </a:t>
            </a:r>
            <a:r>
              <a:rPr lang="en-IE" sz="2000" u="sng" dirty="0"/>
              <a:t>living</a:t>
            </a:r>
            <a:r>
              <a:rPr lang="en-IE" sz="2000" dirty="0"/>
              <a:t> </a:t>
            </a:r>
            <a:r>
              <a:rPr lang="en-IE" sz="2000" dirty="0" smtClean="0"/>
              <a:t>individual</a:t>
            </a:r>
          </a:p>
          <a:p>
            <a:pPr marL="0" indent="0">
              <a:lnSpc>
                <a:spcPct val="100000"/>
              </a:lnSpc>
              <a:spcBef>
                <a:spcPts val="0"/>
              </a:spcBef>
              <a:spcAft>
                <a:spcPts val="0"/>
              </a:spcAft>
              <a:buNone/>
            </a:pPr>
            <a:endParaRPr lang="en-IE" sz="2000" dirty="0">
              <a:solidFill>
                <a:schemeClr val="tx2">
                  <a:lumMod val="75000"/>
                </a:schemeClr>
              </a:solidFill>
            </a:endParaRPr>
          </a:p>
          <a:p>
            <a:pPr marL="0" indent="0">
              <a:buNone/>
            </a:pPr>
            <a:r>
              <a:rPr lang="en-IE" sz="2000" cap="small" dirty="0">
                <a:solidFill>
                  <a:schemeClr val="tx2">
                    <a:lumMod val="75000"/>
                  </a:schemeClr>
                </a:solidFill>
              </a:rPr>
              <a:t>“Where patient data is anonymised, there is no need from a data protection perspective to seek the consent of patients for the use of the data for research and clinical audit purposes. There may, of course, be ethical considerations in some cases but these are outside the scope of these guidelines” (DPC Data Protection Guidelines on research in the Health Sector 2007, pg. 9) </a:t>
            </a:r>
          </a:p>
          <a:p>
            <a:pPr marL="0" indent="0">
              <a:lnSpc>
                <a:spcPct val="100000"/>
              </a:lnSpc>
              <a:spcBef>
                <a:spcPts val="0"/>
              </a:spcBef>
              <a:spcAft>
                <a:spcPts val="0"/>
              </a:spcAft>
              <a:buNone/>
            </a:pPr>
            <a:endParaRPr lang="en-IE" sz="2000" dirty="0" smtClean="0"/>
          </a:p>
          <a:p>
            <a:pPr marL="0" indent="0">
              <a:lnSpc>
                <a:spcPct val="170000"/>
              </a:lnSpc>
              <a:spcBef>
                <a:spcPts val="0"/>
              </a:spcBef>
              <a:spcAft>
                <a:spcPts val="0"/>
              </a:spcAft>
              <a:buNone/>
            </a:pPr>
            <a:endParaRPr lang="en-IE" sz="2000" dirty="0"/>
          </a:p>
          <a:p>
            <a:pPr marL="0" indent="0">
              <a:lnSpc>
                <a:spcPct val="170000"/>
              </a:lnSpc>
              <a:spcBef>
                <a:spcPts val="0"/>
              </a:spcBef>
              <a:spcAft>
                <a:spcPts val="0"/>
              </a:spcAft>
              <a:buNone/>
            </a:pPr>
            <a:endParaRPr lang="en-IE" sz="2000" dirty="0" smtClean="0"/>
          </a:p>
        </p:txBody>
      </p:sp>
    </p:spTree>
    <p:extLst>
      <p:ext uri="{BB962C8B-B14F-4D97-AF65-F5344CB8AC3E}">
        <p14:creationId xmlns:p14="http://schemas.microsoft.com/office/powerpoint/2010/main" val="23239968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2974" y="593837"/>
            <a:ext cx="10515600" cy="1060263"/>
          </a:xfrm>
        </p:spPr>
        <p:txBody>
          <a:bodyPr>
            <a:noAutofit/>
          </a:bodyPr>
          <a:lstStyle/>
          <a:p>
            <a:r>
              <a:rPr lang="en-IE" sz="4000" dirty="0" smtClean="0"/>
              <a:t>Case study: </a:t>
            </a:r>
            <a:r>
              <a:rPr lang="en-IE" sz="4000" dirty="0"/>
              <a:t>CRNINI-PEI Research Initiative at the Children’s Research Network for Ireland and Northern Ireland </a:t>
            </a:r>
          </a:p>
        </p:txBody>
      </p:sp>
      <p:sp>
        <p:nvSpPr>
          <p:cNvPr id="3" name="Content Placeholder 2"/>
          <p:cNvSpPr>
            <a:spLocks noGrp="1"/>
          </p:cNvSpPr>
          <p:nvPr>
            <p:ph idx="1"/>
          </p:nvPr>
        </p:nvSpPr>
        <p:spPr>
          <a:xfrm>
            <a:off x="2634019" y="1846259"/>
            <a:ext cx="8197113" cy="3840333"/>
          </a:xfrm>
        </p:spPr>
        <p:txBody>
          <a:bodyPr>
            <a:noAutofit/>
          </a:bodyPr>
          <a:lstStyle/>
          <a:p>
            <a:pPr>
              <a:buFont typeface="Courier New" panose="02070309020205020404" pitchFamily="49" charset="0"/>
              <a:buChar char="o"/>
            </a:pPr>
            <a:r>
              <a:rPr lang="en-IE" sz="2000" dirty="0" smtClean="0"/>
              <a:t> 50</a:t>
            </a:r>
            <a:r>
              <a:rPr lang="en-IE" sz="2000" dirty="0"/>
              <a:t>+ independent evaluations </a:t>
            </a:r>
            <a:r>
              <a:rPr lang="en-IE" sz="2000" dirty="0" smtClean="0"/>
              <a:t>funded by The </a:t>
            </a:r>
            <a:r>
              <a:rPr lang="en-IE" sz="2000" dirty="0"/>
              <a:t>Atlantic Philanthropies </a:t>
            </a:r>
            <a:r>
              <a:rPr lang="en-IE" sz="2000" dirty="0" smtClean="0"/>
              <a:t>between 2008 - 2014</a:t>
            </a:r>
            <a:endParaRPr lang="en-IE" sz="2000" dirty="0"/>
          </a:p>
          <a:p>
            <a:pPr>
              <a:buFont typeface="Courier New" panose="02070309020205020404" pitchFamily="49" charset="0"/>
              <a:buChar char="o"/>
            </a:pPr>
            <a:r>
              <a:rPr lang="en-IE" sz="2000" dirty="0" smtClean="0"/>
              <a:t> Legacy data of great value - public good principle</a:t>
            </a:r>
            <a:endParaRPr lang="en-IE" sz="2000" dirty="0"/>
          </a:p>
          <a:p>
            <a:pPr>
              <a:buFont typeface="Courier New" panose="02070309020205020404" pitchFamily="49" charset="0"/>
              <a:buChar char="o"/>
            </a:pPr>
            <a:r>
              <a:rPr lang="en-IE" sz="2000" dirty="0" smtClean="0"/>
              <a:t> Retrospective </a:t>
            </a:r>
            <a:r>
              <a:rPr lang="en-IE" sz="2000" dirty="0"/>
              <a:t>archiving </a:t>
            </a:r>
            <a:r>
              <a:rPr lang="en-IE" sz="2000" dirty="0" smtClean="0"/>
              <a:t>- Biggest problem – was not planned for</a:t>
            </a:r>
          </a:p>
          <a:p>
            <a:pPr marL="0" indent="0">
              <a:buNone/>
            </a:pPr>
            <a:endParaRPr lang="en-IE" sz="2000" dirty="0" smtClean="0"/>
          </a:p>
          <a:p>
            <a:pPr marL="0" indent="0">
              <a:buNone/>
            </a:pPr>
            <a:r>
              <a:rPr lang="en-IE" sz="2000" dirty="0">
                <a:solidFill>
                  <a:srgbClr val="1A8DA4"/>
                </a:solidFill>
              </a:rPr>
              <a:t>Legal requirement where consent is missing but anonymisation carried out…</a:t>
            </a:r>
          </a:p>
          <a:p>
            <a:pPr marL="0" indent="0">
              <a:buNone/>
            </a:pPr>
            <a:r>
              <a:rPr lang="en-IE" sz="2000" dirty="0" smtClean="0"/>
              <a:t>Resulting in the following flow chart…</a:t>
            </a:r>
            <a:endParaRPr lang="en-IE" sz="2000" dirty="0"/>
          </a:p>
        </p:txBody>
      </p:sp>
      <p:sp>
        <p:nvSpPr>
          <p:cNvPr id="4" name="Oval 3"/>
          <p:cNvSpPr/>
          <p:nvPr/>
        </p:nvSpPr>
        <p:spPr>
          <a:xfrm>
            <a:off x="455903" y="1846259"/>
            <a:ext cx="2003612" cy="1721223"/>
          </a:xfrm>
          <a:prstGeom prst="ellipse">
            <a:avLst/>
          </a:prstGeom>
          <a:solidFill>
            <a:srgbClr val="00B0F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TextBox 4"/>
          <p:cNvSpPr txBox="1"/>
          <p:nvPr/>
        </p:nvSpPr>
        <p:spPr>
          <a:xfrm>
            <a:off x="862974" y="2522204"/>
            <a:ext cx="1222612" cy="369332"/>
          </a:xfrm>
          <a:prstGeom prst="rect">
            <a:avLst/>
          </a:prstGeom>
          <a:noFill/>
        </p:spPr>
        <p:txBody>
          <a:bodyPr wrap="square" rtlCol="0">
            <a:spAutoFit/>
          </a:bodyPr>
          <a:lstStyle/>
          <a:p>
            <a:r>
              <a:rPr lang="en-IE" cap="all" dirty="0" smtClean="0">
                <a:solidFill>
                  <a:schemeClr val="bg1">
                    <a:lumMod val="95000"/>
                  </a:schemeClr>
                </a:solidFill>
              </a:rPr>
              <a:t>Consent</a:t>
            </a:r>
            <a:endParaRPr lang="en-IE" cap="all" dirty="0">
              <a:solidFill>
                <a:schemeClr val="bg1">
                  <a:lumMod val="95000"/>
                </a:schemeClr>
              </a:solidFill>
            </a:endParaRPr>
          </a:p>
        </p:txBody>
      </p:sp>
    </p:spTree>
    <p:extLst>
      <p:ext uri="{BB962C8B-B14F-4D97-AF65-F5344CB8AC3E}">
        <p14:creationId xmlns:p14="http://schemas.microsoft.com/office/powerpoint/2010/main" val="29777910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2974" y="727768"/>
            <a:ext cx="5879019" cy="1499616"/>
          </a:xfrm>
        </p:spPr>
        <p:txBody>
          <a:bodyPr>
            <a:noAutofit/>
          </a:bodyPr>
          <a:lstStyle/>
          <a:p>
            <a:r>
              <a:rPr lang="en-IE" sz="4800" dirty="0" smtClean="0"/>
              <a:t>Flow chart to assess possibility of archiving PEI data</a:t>
            </a:r>
            <a:endParaRPr lang="en-IE" sz="48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208139" y="185586"/>
            <a:ext cx="5074931" cy="6672414"/>
          </a:xfrm>
        </p:spPr>
      </p:pic>
      <p:sp>
        <p:nvSpPr>
          <p:cNvPr id="5" name="Oval 4"/>
          <p:cNvSpPr/>
          <p:nvPr/>
        </p:nvSpPr>
        <p:spPr>
          <a:xfrm>
            <a:off x="511222" y="2779280"/>
            <a:ext cx="2003612" cy="1721223"/>
          </a:xfrm>
          <a:prstGeom prst="ellipse">
            <a:avLst/>
          </a:prstGeom>
          <a:solidFill>
            <a:srgbClr val="00B0F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Oval 5"/>
          <p:cNvSpPr/>
          <p:nvPr/>
        </p:nvSpPr>
        <p:spPr>
          <a:xfrm>
            <a:off x="2514834" y="3521793"/>
            <a:ext cx="2003612" cy="1721223"/>
          </a:xfrm>
          <a:prstGeom prst="ellipse">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TextBox 6"/>
          <p:cNvSpPr txBox="1"/>
          <p:nvPr/>
        </p:nvSpPr>
        <p:spPr>
          <a:xfrm>
            <a:off x="2830685" y="4173360"/>
            <a:ext cx="1542197" cy="369332"/>
          </a:xfrm>
          <a:prstGeom prst="rect">
            <a:avLst/>
          </a:prstGeom>
          <a:noFill/>
        </p:spPr>
        <p:txBody>
          <a:bodyPr wrap="square" rtlCol="0">
            <a:spAutoFit/>
          </a:bodyPr>
          <a:lstStyle/>
          <a:p>
            <a:r>
              <a:rPr lang="en-IE" cap="all" dirty="0" smtClean="0">
                <a:solidFill>
                  <a:schemeClr val="bg1">
                    <a:lumMod val="95000"/>
                  </a:schemeClr>
                </a:solidFill>
              </a:rPr>
              <a:t>anonymity</a:t>
            </a:r>
            <a:endParaRPr lang="en-IE" cap="all" dirty="0">
              <a:solidFill>
                <a:schemeClr val="bg1">
                  <a:lumMod val="95000"/>
                </a:schemeClr>
              </a:solidFill>
            </a:endParaRPr>
          </a:p>
        </p:txBody>
      </p:sp>
      <p:sp>
        <p:nvSpPr>
          <p:cNvPr id="8" name="Oval 7"/>
          <p:cNvSpPr/>
          <p:nvPr/>
        </p:nvSpPr>
        <p:spPr>
          <a:xfrm>
            <a:off x="666108" y="4650325"/>
            <a:ext cx="2003612" cy="172122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TextBox 8"/>
          <p:cNvSpPr txBox="1"/>
          <p:nvPr/>
        </p:nvSpPr>
        <p:spPr>
          <a:xfrm>
            <a:off x="1126638" y="5187770"/>
            <a:ext cx="1222612" cy="646331"/>
          </a:xfrm>
          <a:prstGeom prst="rect">
            <a:avLst/>
          </a:prstGeom>
          <a:noFill/>
        </p:spPr>
        <p:txBody>
          <a:bodyPr wrap="square" rtlCol="0">
            <a:spAutoFit/>
          </a:bodyPr>
          <a:lstStyle/>
          <a:p>
            <a:r>
              <a:rPr lang="en-IE" cap="all" dirty="0" smtClean="0">
                <a:solidFill>
                  <a:schemeClr val="bg1">
                    <a:lumMod val="95000"/>
                  </a:schemeClr>
                </a:solidFill>
              </a:rPr>
              <a:t>Access control</a:t>
            </a:r>
            <a:endParaRPr lang="en-IE" cap="all" dirty="0">
              <a:solidFill>
                <a:schemeClr val="bg1">
                  <a:lumMod val="95000"/>
                </a:schemeClr>
              </a:solidFill>
            </a:endParaRPr>
          </a:p>
        </p:txBody>
      </p:sp>
      <p:sp>
        <p:nvSpPr>
          <p:cNvPr id="10" name="TextBox 9"/>
          <p:cNvSpPr txBox="1"/>
          <p:nvPr/>
        </p:nvSpPr>
        <p:spPr>
          <a:xfrm>
            <a:off x="961054" y="3455225"/>
            <a:ext cx="1222612" cy="369332"/>
          </a:xfrm>
          <a:prstGeom prst="rect">
            <a:avLst/>
          </a:prstGeom>
          <a:noFill/>
        </p:spPr>
        <p:txBody>
          <a:bodyPr wrap="square" rtlCol="0">
            <a:spAutoFit/>
          </a:bodyPr>
          <a:lstStyle/>
          <a:p>
            <a:r>
              <a:rPr lang="en-IE" cap="all" dirty="0" smtClean="0">
                <a:solidFill>
                  <a:schemeClr val="bg1">
                    <a:lumMod val="95000"/>
                  </a:schemeClr>
                </a:solidFill>
              </a:rPr>
              <a:t>Consent</a:t>
            </a:r>
            <a:endParaRPr lang="en-IE" cap="all" dirty="0">
              <a:solidFill>
                <a:schemeClr val="bg1">
                  <a:lumMod val="95000"/>
                </a:schemeClr>
              </a:solidFill>
            </a:endParaRPr>
          </a:p>
        </p:txBody>
      </p:sp>
    </p:spTree>
    <p:extLst>
      <p:ext uri="{BB962C8B-B14F-4D97-AF65-F5344CB8AC3E}">
        <p14:creationId xmlns:p14="http://schemas.microsoft.com/office/powerpoint/2010/main" val="42361208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3718" y="4960137"/>
            <a:ext cx="7395882" cy="1463040"/>
          </a:xfrm>
        </p:spPr>
        <p:txBody>
          <a:bodyPr>
            <a:normAutofit fontScale="90000"/>
          </a:bodyPr>
          <a:lstStyle/>
          <a:p>
            <a:r>
              <a:rPr lang="en-IE" dirty="0" smtClean="0"/>
              <a:t>Part 2: Incorporating anonymisation into </a:t>
            </a:r>
            <a:r>
              <a:rPr lang="en-IE" dirty="0"/>
              <a:t>your research design</a:t>
            </a:r>
          </a:p>
        </p:txBody>
      </p:sp>
      <p:sp>
        <p:nvSpPr>
          <p:cNvPr id="5" name="Text Placeholder 4"/>
          <p:cNvSpPr>
            <a:spLocks noGrp="1"/>
          </p:cNvSpPr>
          <p:nvPr>
            <p:ph type="body" idx="1"/>
          </p:nvPr>
        </p:nvSpPr>
        <p:spPr/>
        <p:txBody>
          <a:bodyPr>
            <a:normAutofit/>
          </a:bodyPr>
          <a:lstStyle/>
          <a:p>
            <a:r>
              <a:rPr lang="en-IE" sz="2400" dirty="0" smtClean="0"/>
              <a:t>General principles</a:t>
            </a:r>
            <a:endParaRPr lang="en-IE" sz="240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2224585" cy="2531297"/>
          </a:xfrm>
          <a:prstGeom prst="rect">
            <a:avLst/>
          </a:prstGeom>
        </p:spPr>
      </p:pic>
    </p:spTree>
    <p:extLst>
      <p:ext uri="{BB962C8B-B14F-4D97-AF65-F5344CB8AC3E}">
        <p14:creationId xmlns:p14="http://schemas.microsoft.com/office/powerpoint/2010/main" val="41140896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1A8DA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solidFill>
                  <a:schemeClr val="bg1"/>
                </a:solidFill>
              </a:rPr>
              <a:t>BEFORE YOU START YOUR RESEARCH: Consent</a:t>
            </a:r>
            <a:endParaRPr lang="en-IE" dirty="0">
              <a:solidFill>
                <a:schemeClr val="bg1"/>
              </a:solidFill>
            </a:endParaRPr>
          </a:p>
        </p:txBody>
      </p:sp>
    </p:spTree>
    <p:extLst>
      <p:ext uri="{BB962C8B-B14F-4D97-AF65-F5344CB8AC3E}">
        <p14:creationId xmlns:p14="http://schemas.microsoft.com/office/powerpoint/2010/main" val="41725070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366852"/>
            <a:ext cx="9720072" cy="1499616"/>
          </a:xfrm>
        </p:spPr>
        <p:txBody>
          <a:bodyPr/>
          <a:lstStyle/>
          <a:p>
            <a:r>
              <a:rPr lang="en-IE" dirty="0" smtClean="0"/>
              <a:t>GAINING Ethical approval and role of anonymisation </a:t>
            </a:r>
            <a:endParaRPr lang="en-IE" dirty="0"/>
          </a:p>
        </p:txBody>
      </p:sp>
      <p:sp>
        <p:nvSpPr>
          <p:cNvPr id="3" name="Content Placeholder 2"/>
          <p:cNvSpPr>
            <a:spLocks noGrp="1"/>
          </p:cNvSpPr>
          <p:nvPr>
            <p:ph idx="1"/>
          </p:nvPr>
        </p:nvSpPr>
        <p:spPr>
          <a:xfrm>
            <a:off x="1024128" y="1866468"/>
            <a:ext cx="9720073" cy="4023360"/>
          </a:xfrm>
        </p:spPr>
        <p:txBody>
          <a:bodyPr>
            <a:normAutofit/>
          </a:bodyPr>
          <a:lstStyle/>
          <a:p>
            <a:r>
              <a:rPr lang="en-IE" sz="2000" dirty="0"/>
              <a:t>Make your case to ethics review board </a:t>
            </a:r>
            <a:r>
              <a:rPr lang="en-IE" sz="2000" dirty="0" smtClean="0"/>
              <a:t>for approval to do both: </a:t>
            </a:r>
            <a:endParaRPr lang="en-IE" sz="2000" dirty="0"/>
          </a:p>
          <a:p>
            <a:r>
              <a:rPr lang="en-IE" sz="2000" dirty="0"/>
              <a:t>(1) consent to </a:t>
            </a:r>
            <a:r>
              <a:rPr lang="en-IE" sz="2000" dirty="0" smtClean="0"/>
              <a:t>participate in the research </a:t>
            </a:r>
            <a:endParaRPr lang="en-IE" sz="2000" dirty="0"/>
          </a:p>
          <a:p>
            <a:r>
              <a:rPr lang="en-IE" sz="2000" dirty="0"/>
              <a:t>(2) consent to </a:t>
            </a:r>
            <a:r>
              <a:rPr lang="en-IE" sz="2000" dirty="0" smtClean="0"/>
              <a:t>archive/share their (anonymised) data following the research</a:t>
            </a:r>
            <a:endParaRPr lang="en-IE" sz="2000" dirty="0"/>
          </a:p>
          <a:p>
            <a:endParaRPr lang="en-IE" sz="2000" dirty="0" smtClean="0"/>
          </a:p>
          <a:p>
            <a:r>
              <a:rPr lang="en-IE" sz="2000" dirty="0" smtClean="0"/>
              <a:t>Retrospective consent – it is possible! </a:t>
            </a:r>
          </a:p>
          <a:p>
            <a:r>
              <a:rPr lang="en-IE" sz="2000" cap="small" dirty="0" smtClean="0">
                <a:solidFill>
                  <a:schemeClr val="tx2">
                    <a:lumMod val="75000"/>
                  </a:schemeClr>
                </a:solidFill>
              </a:rPr>
              <a:t>“Most [research participants] do believe that research is for the public good, and that their contribution will be used in some way to create a better informed society, and even go some way towards implementing policy changes. (</a:t>
            </a:r>
            <a:r>
              <a:rPr lang="en-IE" sz="2000" dirty="0">
                <a:solidFill>
                  <a:schemeClr val="tx2">
                    <a:lumMod val="75000"/>
                  </a:schemeClr>
                </a:solidFill>
              </a:rPr>
              <a:t>Corti, </a:t>
            </a:r>
            <a:r>
              <a:rPr lang="en-IE" sz="2000" dirty="0" smtClean="0">
                <a:solidFill>
                  <a:schemeClr val="tx2">
                    <a:lumMod val="75000"/>
                  </a:schemeClr>
                </a:solidFill>
              </a:rPr>
              <a:t>Day </a:t>
            </a:r>
            <a:r>
              <a:rPr lang="en-IE" sz="2000" dirty="0">
                <a:solidFill>
                  <a:schemeClr val="tx2">
                    <a:lumMod val="75000"/>
                  </a:schemeClr>
                </a:solidFill>
              </a:rPr>
              <a:t>&amp; </a:t>
            </a:r>
            <a:r>
              <a:rPr lang="en-IE" sz="2000" dirty="0" smtClean="0">
                <a:solidFill>
                  <a:schemeClr val="tx2">
                    <a:lumMod val="75000"/>
                  </a:schemeClr>
                </a:solidFill>
              </a:rPr>
              <a:t>Backhouse 2000</a:t>
            </a:r>
            <a:r>
              <a:rPr lang="en-IE" sz="2000" cap="small" dirty="0" smtClean="0">
                <a:solidFill>
                  <a:schemeClr val="tx2">
                    <a:lumMod val="75000"/>
                  </a:schemeClr>
                </a:solidFill>
              </a:rPr>
              <a:t>) </a:t>
            </a:r>
            <a:endParaRPr lang="en-IE" sz="2000" dirty="0" smtClean="0">
              <a:solidFill>
                <a:schemeClr val="tx2">
                  <a:lumMod val="75000"/>
                </a:schemeClr>
              </a:solidFill>
            </a:endParaRPr>
          </a:p>
          <a:p>
            <a:r>
              <a:rPr lang="en-IE" sz="2000" dirty="0" smtClean="0"/>
              <a:t>Retrospective </a:t>
            </a:r>
            <a:r>
              <a:rPr lang="en-IE" sz="2000" dirty="0"/>
              <a:t>ethical approval </a:t>
            </a:r>
            <a:r>
              <a:rPr lang="en-IE" sz="2000" dirty="0" smtClean="0"/>
              <a:t>– also possible as landscape changes, sensitivities diminish over time and apparent value of data increases</a:t>
            </a:r>
            <a:endParaRPr lang="en-IE" dirty="0"/>
          </a:p>
        </p:txBody>
      </p:sp>
    </p:spTree>
    <p:extLst>
      <p:ext uri="{BB962C8B-B14F-4D97-AF65-F5344CB8AC3E}">
        <p14:creationId xmlns:p14="http://schemas.microsoft.com/office/powerpoint/2010/main" val="2807349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additive="base">
                                        <p:cTn id="1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73706"/>
            <a:ext cx="10515600" cy="1196909"/>
          </a:xfrm>
        </p:spPr>
        <p:txBody>
          <a:bodyPr>
            <a:normAutofit fontScale="90000"/>
          </a:bodyPr>
          <a:lstStyle/>
          <a:p>
            <a:r>
              <a:rPr lang="en-GB" sz="4900" dirty="0" smtClean="0"/>
              <a:t>Informed consent example</a:t>
            </a:r>
            <a:br>
              <a:rPr lang="en-GB" sz="4900" dirty="0" smtClean="0"/>
            </a:br>
            <a:r>
              <a:rPr lang="en-GB" sz="1400" cap="none" dirty="0">
                <a:latin typeface="Calibri" panose="020F0502020204030204" pitchFamily="34" charset="0"/>
              </a:rPr>
              <a:t>A</a:t>
            </a:r>
            <a:r>
              <a:rPr lang="en-GB" sz="1400" cap="none" dirty="0" smtClean="0">
                <a:latin typeface="Calibri" panose="020F0502020204030204" pitchFamily="34" charset="0"/>
              </a:rPr>
              <a:t>dapted </a:t>
            </a:r>
            <a:r>
              <a:rPr lang="en-GB" sz="1400" cap="none" dirty="0">
                <a:latin typeface="Calibri" panose="020F0502020204030204" pitchFamily="34" charset="0"/>
              </a:rPr>
              <a:t>from samples </a:t>
            </a:r>
            <a:r>
              <a:rPr lang="en-GB" sz="1400" cap="none" dirty="0" smtClean="0">
                <a:latin typeface="Calibri" panose="020F0502020204030204" pitchFamily="34" charset="0"/>
              </a:rPr>
              <a:t>available from the UK Data Archive at </a:t>
            </a:r>
            <a:br>
              <a:rPr lang="en-GB" sz="1400" cap="none" dirty="0" smtClean="0">
                <a:latin typeface="Calibri" panose="020F0502020204030204" pitchFamily="34" charset="0"/>
              </a:rPr>
            </a:br>
            <a:r>
              <a:rPr lang="en-GB" sz="1400" cap="none" dirty="0" smtClean="0">
                <a:latin typeface="Calibri" panose="020F0502020204030204" pitchFamily="34" charset="0"/>
                <a:hlinkClick r:id="rId2"/>
              </a:rPr>
              <a:t>http</a:t>
            </a:r>
            <a:r>
              <a:rPr lang="en-GB" sz="1400" cap="none" dirty="0">
                <a:latin typeface="Calibri" panose="020F0502020204030204" pitchFamily="34" charset="0"/>
                <a:hlinkClick r:id="rId2"/>
              </a:rPr>
              <a:t>://</a:t>
            </a:r>
            <a:r>
              <a:rPr lang="en-GB" sz="1400" cap="none" dirty="0" smtClean="0">
                <a:latin typeface="Calibri" panose="020F0502020204030204" pitchFamily="34" charset="0"/>
                <a:hlinkClick r:id="rId2"/>
              </a:rPr>
              <a:t>www.data-archive.ac.uk/create-manage/consent-ethics/consent?index=3</a:t>
            </a:r>
            <a:r>
              <a:rPr lang="en-GB" sz="1400" cap="none" dirty="0" smtClean="0">
                <a:latin typeface="Calibri" panose="020F0502020204030204" pitchFamily="34" charset="0"/>
              </a:rPr>
              <a:t/>
            </a:r>
            <a:br>
              <a:rPr lang="en-GB" sz="1400" cap="none" dirty="0" smtClean="0">
                <a:latin typeface="Calibri" panose="020F0502020204030204" pitchFamily="34" charset="0"/>
              </a:rPr>
            </a:br>
            <a:endParaRPr lang="en-IE" sz="1600" cap="none" dirty="0">
              <a:latin typeface="Calibri" panose="020F0502020204030204" pitchFamily="34" charset="0"/>
            </a:endParaRPr>
          </a:p>
        </p:txBody>
      </p:sp>
      <p:sp>
        <p:nvSpPr>
          <p:cNvPr id="5" name="TextBox 4"/>
          <p:cNvSpPr txBox="1"/>
          <p:nvPr/>
        </p:nvSpPr>
        <p:spPr>
          <a:xfrm>
            <a:off x="838200" y="1680126"/>
            <a:ext cx="10719098" cy="3416320"/>
          </a:xfrm>
          <a:prstGeom prst="rect">
            <a:avLst/>
          </a:prstGeom>
          <a:solidFill>
            <a:srgbClr val="FFFF99"/>
          </a:solidFill>
        </p:spPr>
        <p:txBody>
          <a:bodyPr wrap="square" rtlCol="0">
            <a:spAutoFit/>
          </a:bodyPr>
          <a:lstStyle/>
          <a:p>
            <a:endParaRPr lang="en-IE" dirty="0" smtClean="0"/>
          </a:p>
          <a:p>
            <a:r>
              <a:rPr lang="en-IE" dirty="0" smtClean="0"/>
              <a:t>I </a:t>
            </a:r>
            <a:r>
              <a:rPr lang="en-IE" dirty="0"/>
              <a:t>agree to take part in the project. Taking part in the project </a:t>
            </a:r>
            <a:r>
              <a:rPr lang="en-IE" dirty="0" smtClean="0"/>
              <a:t>will </a:t>
            </a:r>
            <a:r>
              <a:rPr lang="en-IE" dirty="0"/>
              <a:t>include being </a:t>
            </a:r>
            <a:r>
              <a:rPr lang="en-IE" dirty="0" smtClean="0"/>
              <a:t>			Yes </a:t>
            </a:r>
            <a:r>
              <a:rPr lang="en-IE" dirty="0"/>
              <a:t>	No</a:t>
            </a:r>
          </a:p>
          <a:p>
            <a:r>
              <a:rPr lang="en-IE" dirty="0" smtClean="0"/>
              <a:t>interviewed </a:t>
            </a:r>
            <a:r>
              <a:rPr lang="en-IE" dirty="0"/>
              <a:t>and recorded (audio or video)</a:t>
            </a:r>
          </a:p>
          <a:p>
            <a:endParaRPr lang="en-IE" dirty="0" smtClean="0"/>
          </a:p>
          <a:p>
            <a:r>
              <a:rPr lang="en-IE" dirty="0" smtClean="0"/>
              <a:t>I </a:t>
            </a:r>
            <a:r>
              <a:rPr lang="en-IE" dirty="0"/>
              <a:t>understand that my personal details such as phone </a:t>
            </a:r>
            <a:r>
              <a:rPr lang="en-IE" dirty="0" smtClean="0"/>
              <a:t>number</a:t>
            </a:r>
            <a:r>
              <a:rPr lang="en-IE" dirty="0"/>
              <a:t>	</a:t>
            </a:r>
            <a:r>
              <a:rPr lang="en-IE" dirty="0" smtClean="0"/>
              <a:t>and </a:t>
            </a:r>
            <a:r>
              <a:rPr lang="en-IE" dirty="0"/>
              <a:t>address will </a:t>
            </a:r>
            <a:r>
              <a:rPr lang="en-IE" dirty="0" smtClean="0"/>
              <a:t>			Yes </a:t>
            </a:r>
            <a:r>
              <a:rPr lang="en-IE" dirty="0"/>
              <a:t>	No</a:t>
            </a:r>
          </a:p>
          <a:p>
            <a:r>
              <a:rPr lang="en-IE" dirty="0" smtClean="0"/>
              <a:t>not </a:t>
            </a:r>
            <a:r>
              <a:rPr lang="en-IE" dirty="0"/>
              <a:t>be revealed to people outside the project </a:t>
            </a:r>
            <a:endParaRPr lang="en-IE" dirty="0" smtClean="0"/>
          </a:p>
          <a:p>
            <a:endParaRPr lang="en-IE" dirty="0"/>
          </a:p>
          <a:p>
            <a:r>
              <a:rPr lang="en-IE" dirty="0"/>
              <a:t>I agree for the data I provide to be archived at </a:t>
            </a:r>
            <a:r>
              <a:rPr lang="en-IE" dirty="0" smtClean="0"/>
              <a:t>[archive name]				Yes </a:t>
            </a:r>
            <a:r>
              <a:rPr lang="en-IE" dirty="0"/>
              <a:t>	</a:t>
            </a:r>
            <a:r>
              <a:rPr lang="en-IE" dirty="0" smtClean="0"/>
              <a:t>No</a:t>
            </a:r>
          </a:p>
          <a:p>
            <a:endParaRPr lang="en-IE" dirty="0"/>
          </a:p>
          <a:p>
            <a:r>
              <a:rPr lang="en-IE" dirty="0"/>
              <a:t>I understand that other authenticated researchers will have </a:t>
            </a:r>
            <a:r>
              <a:rPr lang="en-IE" dirty="0" smtClean="0"/>
              <a:t>access </a:t>
            </a:r>
            <a:r>
              <a:rPr lang="en-IE" dirty="0"/>
              <a:t>to this data </a:t>
            </a:r>
            <a:r>
              <a:rPr lang="en-IE" dirty="0" smtClean="0"/>
              <a:t>only 		Yes </a:t>
            </a:r>
            <a:r>
              <a:rPr lang="en-IE" dirty="0"/>
              <a:t>	No</a:t>
            </a:r>
          </a:p>
          <a:p>
            <a:r>
              <a:rPr lang="en-IE" dirty="0" smtClean="0"/>
              <a:t>if </a:t>
            </a:r>
            <a:r>
              <a:rPr lang="en-IE" dirty="0"/>
              <a:t>they agree to preserve the confidentiality </a:t>
            </a:r>
            <a:r>
              <a:rPr lang="en-IE" dirty="0" smtClean="0"/>
              <a:t>of </a:t>
            </a:r>
            <a:r>
              <a:rPr lang="en-IE" dirty="0"/>
              <a:t>the information as requested in this </a:t>
            </a:r>
            <a:r>
              <a:rPr lang="en-IE" dirty="0" smtClean="0"/>
              <a:t>form</a:t>
            </a:r>
          </a:p>
          <a:p>
            <a:endParaRPr lang="en-IE" dirty="0"/>
          </a:p>
        </p:txBody>
      </p:sp>
      <p:sp>
        <p:nvSpPr>
          <p:cNvPr id="3" name="TextBox 2"/>
          <p:cNvSpPr txBox="1"/>
          <p:nvPr/>
        </p:nvSpPr>
        <p:spPr>
          <a:xfrm>
            <a:off x="838200" y="5486400"/>
            <a:ext cx="8048223" cy="646331"/>
          </a:xfrm>
          <a:prstGeom prst="rect">
            <a:avLst/>
          </a:prstGeom>
          <a:noFill/>
        </p:spPr>
        <p:txBody>
          <a:bodyPr wrap="square" rtlCol="0">
            <a:spAutoFit/>
          </a:bodyPr>
          <a:lstStyle/>
          <a:p>
            <a:r>
              <a:rPr lang="en-IE" dirty="0" smtClean="0"/>
              <a:t>Make sure the agreement that you come to with the archive on access replicates what you have committed to in the consent form</a:t>
            </a:r>
            <a:endParaRPr lang="en-IE" dirty="0"/>
          </a:p>
        </p:txBody>
      </p:sp>
    </p:spTree>
    <p:extLst>
      <p:ext uri="{BB962C8B-B14F-4D97-AF65-F5344CB8AC3E}">
        <p14:creationId xmlns:p14="http://schemas.microsoft.com/office/powerpoint/2010/main" val="23081728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1A8DA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solidFill>
                  <a:schemeClr val="bg1"/>
                </a:solidFill>
              </a:rPr>
              <a:t>ASSESSING SENSITIVITY of data</a:t>
            </a:r>
            <a:endParaRPr lang="en-IE" dirty="0">
              <a:solidFill>
                <a:schemeClr val="bg1"/>
              </a:solidFill>
            </a:endParaRPr>
          </a:p>
        </p:txBody>
      </p:sp>
    </p:spTree>
    <p:extLst>
      <p:ext uri="{BB962C8B-B14F-4D97-AF65-F5344CB8AC3E}">
        <p14:creationId xmlns:p14="http://schemas.microsoft.com/office/powerpoint/2010/main" val="30664082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1298" y="407796"/>
            <a:ext cx="9942410" cy="1164427"/>
          </a:xfrm>
        </p:spPr>
        <p:txBody>
          <a:bodyPr>
            <a:noAutofit/>
          </a:bodyPr>
          <a:lstStyle/>
          <a:p>
            <a:r>
              <a:rPr lang="en-IE" sz="4800" dirty="0" smtClean="0"/>
              <a:t>Risk assessment</a:t>
            </a:r>
            <a:endParaRPr lang="en-IE" sz="4800" dirty="0"/>
          </a:p>
        </p:txBody>
      </p:sp>
      <p:sp>
        <p:nvSpPr>
          <p:cNvPr id="3" name="Content Placeholder 2"/>
          <p:cNvSpPr>
            <a:spLocks noGrp="1"/>
          </p:cNvSpPr>
          <p:nvPr>
            <p:ph idx="1"/>
          </p:nvPr>
        </p:nvSpPr>
        <p:spPr>
          <a:xfrm>
            <a:off x="682357" y="1867168"/>
            <a:ext cx="10457868" cy="4023360"/>
          </a:xfrm>
        </p:spPr>
        <p:txBody>
          <a:bodyPr>
            <a:normAutofit fontScale="92500"/>
          </a:bodyPr>
          <a:lstStyle/>
          <a:p>
            <a:pPr marL="0" indent="0">
              <a:buNone/>
            </a:pPr>
            <a:r>
              <a:rPr lang="en-IE" sz="2000" dirty="0" smtClean="0"/>
              <a:t>About </a:t>
            </a:r>
            <a:r>
              <a:rPr lang="en-IE" sz="2000" dirty="0"/>
              <a:t>managing risk rather than removal of all risk: “The risk of disclosure is not zero (it should be negligible)” (UKAN website)</a:t>
            </a:r>
          </a:p>
          <a:p>
            <a:pPr marL="0" indent="0">
              <a:buNone/>
            </a:pPr>
            <a:endParaRPr lang="en-IE" sz="2000" dirty="0" smtClean="0"/>
          </a:p>
          <a:p>
            <a:pPr marL="0" indent="0">
              <a:buNone/>
            </a:pPr>
            <a:r>
              <a:rPr lang="en-IE" sz="2000" dirty="0"/>
              <a:t>“ The [UK Data Protection Act 1998] does </a:t>
            </a:r>
            <a:r>
              <a:rPr lang="en-IE" sz="2000" dirty="0">
                <a:solidFill>
                  <a:srgbClr val="1A8DA4"/>
                </a:solidFill>
              </a:rPr>
              <a:t>not require anonymisation to be completely risk free</a:t>
            </a:r>
            <a:r>
              <a:rPr lang="en-IE" sz="2000" dirty="0"/>
              <a:t> – you must be able to mitigate the risk of identification until it is remote</a:t>
            </a:r>
            <a:r>
              <a:rPr lang="en-IE" sz="2000" dirty="0" smtClean="0"/>
              <a:t>.” </a:t>
            </a:r>
            <a:r>
              <a:rPr lang="en-IE" sz="2000" dirty="0"/>
              <a:t>(ICO Anonymisation Code of Practice, pg. </a:t>
            </a:r>
            <a:r>
              <a:rPr lang="en-IE" sz="2000" dirty="0" smtClean="0"/>
              <a:t>6</a:t>
            </a:r>
          </a:p>
          <a:p>
            <a:pPr marL="0" indent="0">
              <a:buNone/>
            </a:pPr>
            <a:endParaRPr lang="en-IE" sz="2000" dirty="0" smtClean="0"/>
          </a:p>
          <a:p>
            <a:pPr marL="0" indent="0">
              <a:buNone/>
            </a:pPr>
            <a:r>
              <a:rPr lang="en-IE" sz="2000" dirty="0" smtClean="0"/>
              <a:t>The </a:t>
            </a:r>
            <a:r>
              <a:rPr lang="en-IE" sz="2000" dirty="0"/>
              <a:t>value of discussing a decision with your team </a:t>
            </a:r>
          </a:p>
          <a:p>
            <a:pPr marL="0" indent="0">
              <a:buNone/>
            </a:pPr>
            <a:r>
              <a:rPr lang="en-IE" sz="2000" dirty="0" smtClean="0"/>
              <a:t>The </a:t>
            </a:r>
            <a:r>
              <a:rPr lang="en-IE" sz="2000" dirty="0"/>
              <a:t>value of consulting the experts on archiving and </a:t>
            </a:r>
            <a:r>
              <a:rPr lang="en-IE" sz="2000" dirty="0" smtClean="0"/>
              <a:t>sharing</a:t>
            </a:r>
          </a:p>
          <a:p>
            <a:pPr marL="0" indent="0">
              <a:buNone/>
            </a:pPr>
            <a:endParaRPr lang="en-IE" sz="2000" dirty="0"/>
          </a:p>
          <a:p>
            <a:pPr marL="0" indent="0">
              <a:buNone/>
            </a:pPr>
            <a:r>
              <a:rPr lang="en-IE" sz="2000" dirty="0"/>
              <a:t>No hard and fast rules </a:t>
            </a:r>
            <a:r>
              <a:rPr lang="en-IE" sz="2000" dirty="0" smtClean="0"/>
              <a:t>– but some tools…</a:t>
            </a:r>
            <a:endParaRPr lang="en-IE" sz="2000" dirty="0"/>
          </a:p>
          <a:p>
            <a:pPr marL="0" indent="0">
              <a:buNone/>
            </a:pPr>
            <a:endParaRPr lang="en-IE" dirty="0"/>
          </a:p>
        </p:txBody>
      </p:sp>
    </p:spTree>
    <p:extLst>
      <p:ext uri="{BB962C8B-B14F-4D97-AF65-F5344CB8AC3E}">
        <p14:creationId xmlns:p14="http://schemas.microsoft.com/office/powerpoint/2010/main" val="13557728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IE" dirty="0" smtClean="0"/>
              <a:t>Part 1: The role of anonymisation in social research</a:t>
            </a:r>
            <a:endParaRPr lang="en-IE" dirty="0"/>
          </a:p>
        </p:txBody>
      </p:sp>
      <p:sp>
        <p:nvSpPr>
          <p:cNvPr id="5" name="Text Placeholder 4"/>
          <p:cNvSpPr>
            <a:spLocks noGrp="1"/>
          </p:cNvSpPr>
          <p:nvPr>
            <p:ph type="body" idx="1"/>
          </p:nvPr>
        </p:nvSpPr>
        <p:spPr/>
        <p:txBody>
          <a:bodyPr>
            <a:normAutofit/>
          </a:bodyPr>
          <a:lstStyle/>
          <a:p>
            <a:r>
              <a:rPr lang="en-IE" sz="2400" dirty="0" smtClean="0"/>
              <a:t>Legal and ethical considerations</a:t>
            </a:r>
            <a:endParaRPr lang="en-IE" sz="240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2224585" cy="2531297"/>
          </a:xfrm>
          <a:prstGeom prst="rect">
            <a:avLst/>
          </a:prstGeom>
        </p:spPr>
      </p:pic>
    </p:spTree>
    <p:extLst>
      <p:ext uri="{BB962C8B-B14F-4D97-AF65-F5344CB8AC3E}">
        <p14:creationId xmlns:p14="http://schemas.microsoft.com/office/powerpoint/2010/main" val="324692285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3734" y="224348"/>
            <a:ext cx="10515600" cy="1325563"/>
          </a:xfrm>
        </p:spPr>
        <p:txBody>
          <a:bodyPr>
            <a:normAutofit/>
          </a:bodyPr>
          <a:lstStyle/>
          <a:p>
            <a:r>
              <a:rPr lang="en-IE" sz="4000" dirty="0" smtClean="0"/>
              <a:t>TOOL a: IQDA </a:t>
            </a:r>
            <a:r>
              <a:rPr lang="en-IE" sz="4400" dirty="0" smtClean="0"/>
              <a:t>Assessing </a:t>
            </a:r>
            <a:r>
              <a:rPr lang="en-IE" sz="4400" dirty="0"/>
              <a:t>Sensitivity Level of the </a:t>
            </a:r>
            <a:r>
              <a:rPr lang="en-IE" sz="4400" dirty="0" smtClean="0"/>
              <a:t>Data</a:t>
            </a:r>
            <a:r>
              <a:rPr lang="en-IE" sz="4000" dirty="0" smtClean="0"/>
              <a:t> </a:t>
            </a:r>
            <a:endParaRPr lang="en-IE" sz="4000" dirty="0"/>
          </a:p>
        </p:txBody>
      </p:sp>
      <p:sp>
        <p:nvSpPr>
          <p:cNvPr id="3" name="Content Placeholder 2"/>
          <p:cNvSpPr>
            <a:spLocks noGrp="1"/>
          </p:cNvSpPr>
          <p:nvPr>
            <p:ph idx="1"/>
          </p:nvPr>
        </p:nvSpPr>
        <p:spPr>
          <a:xfrm>
            <a:off x="933734" y="1380081"/>
            <a:ext cx="9802398" cy="4887147"/>
          </a:xfrm>
        </p:spPr>
        <p:txBody>
          <a:bodyPr>
            <a:normAutofit/>
          </a:bodyPr>
          <a:lstStyle/>
          <a:p>
            <a:pPr marL="0" indent="0">
              <a:buNone/>
            </a:pPr>
            <a:r>
              <a:rPr lang="en-IE" sz="2000" dirty="0" smtClean="0"/>
              <a:t>Two parameters</a:t>
            </a:r>
          </a:p>
          <a:p>
            <a:pPr>
              <a:buFont typeface="Courier New" panose="02070309020205020404" pitchFamily="49" charset="0"/>
              <a:buChar char="o"/>
            </a:pPr>
            <a:r>
              <a:rPr lang="en-IE" sz="2000" dirty="0" smtClean="0"/>
              <a:t> identification </a:t>
            </a:r>
          </a:p>
          <a:p>
            <a:pPr>
              <a:buFont typeface="Courier New" panose="02070309020205020404" pitchFamily="49" charset="0"/>
              <a:buChar char="o"/>
            </a:pPr>
            <a:r>
              <a:rPr lang="en-IE" sz="2000" dirty="0" smtClean="0"/>
              <a:t> harm </a:t>
            </a:r>
            <a:endParaRPr lang="en-IE" sz="2000" dirty="0"/>
          </a:p>
          <a:p>
            <a:pPr marL="0" indent="0">
              <a:buNone/>
            </a:pPr>
            <a:endParaRPr lang="en-IE" sz="2000" dirty="0" smtClean="0"/>
          </a:p>
          <a:p>
            <a:pPr marL="0" indent="0">
              <a:buNone/>
            </a:pPr>
            <a:endParaRPr lang="en-IE" sz="2000" dirty="0"/>
          </a:p>
          <a:p>
            <a:pPr marL="0" indent="0">
              <a:buNone/>
            </a:pPr>
            <a:endParaRPr lang="en-IE" sz="2000" cap="small" dirty="0" smtClean="0">
              <a:solidFill>
                <a:srgbClr val="1A8DA4"/>
              </a:solidFill>
            </a:endParaRPr>
          </a:p>
          <a:p>
            <a:pPr marL="0" indent="0">
              <a:buNone/>
            </a:pPr>
            <a:r>
              <a:rPr lang="en-IE" sz="2000" cap="small" dirty="0" smtClean="0">
                <a:solidFill>
                  <a:schemeClr val="tx2">
                    <a:lumMod val="75000"/>
                  </a:schemeClr>
                </a:solidFill>
              </a:rPr>
              <a:t>“Is there a risk that the text will allow the research participant to be identified? </a:t>
            </a:r>
          </a:p>
          <a:p>
            <a:pPr marL="0" indent="0">
              <a:buNone/>
            </a:pPr>
            <a:r>
              <a:rPr lang="en-IE" sz="2000" cap="small" dirty="0" smtClean="0">
                <a:solidFill>
                  <a:schemeClr val="tx2">
                    <a:lumMod val="75000"/>
                  </a:schemeClr>
                </a:solidFill>
              </a:rPr>
              <a:t>Is there a risk that the text will be harmful to the research participant? For example, might the text expose the participant to ridicule or have other adverse consequences for them? </a:t>
            </a:r>
          </a:p>
          <a:p>
            <a:pPr marL="0" indent="0">
              <a:buNone/>
            </a:pPr>
            <a:r>
              <a:rPr lang="en-IE" sz="2000" cap="small" dirty="0" smtClean="0">
                <a:solidFill>
                  <a:schemeClr val="tx2">
                    <a:lumMod val="75000"/>
                  </a:schemeClr>
                </a:solidFill>
              </a:rPr>
              <a:t>By examining these two parameters it is possible to make an overall assessment of the risk level of the data” (IQDA </a:t>
            </a:r>
            <a:r>
              <a:rPr lang="en-IE" sz="2000" cap="small" dirty="0">
                <a:solidFill>
                  <a:schemeClr val="tx2">
                    <a:lumMod val="75000"/>
                  </a:schemeClr>
                </a:solidFill>
              </a:rPr>
              <a:t>and Tallaght CDI Best Practice in Archiving Qualitative Data pg. 6)</a:t>
            </a:r>
          </a:p>
          <a:p>
            <a:pPr marL="0" indent="0">
              <a:buNone/>
            </a:pPr>
            <a:endParaRPr lang="en-IE" dirty="0"/>
          </a:p>
        </p:txBody>
      </p:sp>
      <p:graphicFrame>
        <p:nvGraphicFramePr>
          <p:cNvPr id="4" name="Table 3"/>
          <p:cNvGraphicFramePr>
            <a:graphicFrameLocks noGrp="1"/>
          </p:cNvGraphicFramePr>
          <p:nvPr>
            <p:extLst>
              <p:ext uri="{D42A27DB-BD31-4B8C-83A1-F6EECF244321}">
                <p14:modId xmlns:p14="http://schemas.microsoft.com/office/powerpoint/2010/main" val="3840220004"/>
              </p:ext>
            </p:extLst>
          </p:nvPr>
        </p:nvGraphicFramePr>
        <p:xfrm>
          <a:off x="2127534" y="2425209"/>
          <a:ext cx="8127999" cy="1483360"/>
        </p:xfrm>
        <a:graphic>
          <a:graphicData uri="http://schemas.openxmlformats.org/drawingml/2006/table">
            <a:tbl>
              <a:tblPr firstRow="1" bandRow="1">
                <a:tableStyleId>{5C22544A-7EE6-4342-B048-85BDC9FD1C3A}</a:tableStyleId>
              </a:tblPr>
              <a:tblGrid>
                <a:gridCol w="2709333"/>
                <a:gridCol w="2709333"/>
                <a:gridCol w="2709333"/>
              </a:tblGrid>
              <a:tr h="370840">
                <a:tc>
                  <a:txBody>
                    <a:bodyPr/>
                    <a:lstStyle/>
                    <a:p>
                      <a:r>
                        <a:rPr lang="en-IE" dirty="0" smtClean="0"/>
                        <a:t>Risk of Identification</a:t>
                      </a:r>
                      <a:endParaRPr lang="en-IE" dirty="0"/>
                    </a:p>
                  </a:txBody>
                  <a:tcPr/>
                </a:tc>
                <a:tc>
                  <a:txBody>
                    <a:bodyPr/>
                    <a:lstStyle/>
                    <a:p>
                      <a:r>
                        <a:rPr lang="en-IE" dirty="0" smtClean="0"/>
                        <a:t>Risk of Harm</a:t>
                      </a:r>
                      <a:endParaRPr lang="en-IE" dirty="0"/>
                    </a:p>
                  </a:txBody>
                  <a:tcPr/>
                </a:tc>
                <a:tc>
                  <a:txBody>
                    <a:bodyPr/>
                    <a:lstStyle/>
                    <a:p>
                      <a:r>
                        <a:rPr lang="en-IE" dirty="0" smtClean="0"/>
                        <a:t>Sensitivity Level</a:t>
                      </a:r>
                      <a:endParaRPr lang="en-IE" dirty="0"/>
                    </a:p>
                  </a:txBody>
                  <a:tcPr/>
                </a:tc>
              </a:tr>
              <a:tr h="370840">
                <a:tc>
                  <a:txBody>
                    <a:bodyPr/>
                    <a:lstStyle/>
                    <a:p>
                      <a:r>
                        <a:rPr lang="en-IE" dirty="0" smtClean="0"/>
                        <a:t>Little</a:t>
                      </a:r>
                      <a:endParaRPr lang="en-IE" dirty="0"/>
                    </a:p>
                  </a:txBody>
                  <a:tcPr/>
                </a:tc>
                <a:tc>
                  <a:txBody>
                    <a:bodyPr/>
                    <a:lstStyle/>
                    <a:p>
                      <a:r>
                        <a:rPr lang="en-IE" dirty="0" smtClean="0"/>
                        <a:t>Low</a:t>
                      </a:r>
                      <a:endParaRPr lang="en-IE" dirty="0"/>
                    </a:p>
                  </a:txBody>
                  <a:tcPr/>
                </a:tc>
                <a:tc>
                  <a:txBody>
                    <a:bodyPr/>
                    <a:lstStyle/>
                    <a:p>
                      <a:r>
                        <a:rPr lang="en-IE" dirty="0" smtClean="0"/>
                        <a:t>Low</a:t>
                      </a:r>
                      <a:endParaRPr lang="en-IE" dirty="0"/>
                    </a:p>
                  </a:txBody>
                  <a:tcPr/>
                </a:tc>
              </a:tr>
              <a:tr h="370840">
                <a:tc>
                  <a:txBody>
                    <a:bodyPr/>
                    <a:lstStyle/>
                    <a:p>
                      <a:r>
                        <a:rPr lang="en-IE" dirty="0" smtClean="0"/>
                        <a:t>Some</a:t>
                      </a:r>
                      <a:endParaRPr lang="en-IE" dirty="0"/>
                    </a:p>
                  </a:txBody>
                  <a:tcPr/>
                </a:tc>
                <a:tc>
                  <a:txBody>
                    <a:bodyPr/>
                    <a:lstStyle/>
                    <a:p>
                      <a:r>
                        <a:rPr lang="en-IE" dirty="0" smtClean="0"/>
                        <a:t>Low</a:t>
                      </a:r>
                      <a:endParaRPr lang="en-IE" dirty="0"/>
                    </a:p>
                  </a:txBody>
                  <a:tcPr/>
                </a:tc>
                <a:tc>
                  <a:txBody>
                    <a:bodyPr/>
                    <a:lstStyle/>
                    <a:p>
                      <a:r>
                        <a:rPr lang="en-IE" dirty="0" smtClean="0"/>
                        <a:t>Medium</a:t>
                      </a:r>
                      <a:endParaRPr lang="en-IE" dirty="0"/>
                    </a:p>
                  </a:txBody>
                  <a:tcPr/>
                </a:tc>
              </a:tr>
              <a:tr h="370840">
                <a:tc>
                  <a:txBody>
                    <a:bodyPr/>
                    <a:lstStyle/>
                    <a:p>
                      <a:r>
                        <a:rPr lang="en-IE" dirty="0" smtClean="0"/>
                        <a:t>Any</a:t>
                      </a:r>
                      <a:endParaRPr lang="en-IE" dirty="0"/>
                    </a:p>
                  </a:txBody>
                  <a:tcPr/>
                </a:tc>
                <a:tc>
                  <a:txBody>
                    <a:bodyPr/>
                    <a:lstStyle/>
                    <a:p>
                      <a:r>
                        <a:rPr lang="en-IE" dirty="0" smtClean="0"/>
                        <a:t>High</a:t>
                      </a:r>
                      <a:endParaRPr lang="en-IE" dirty="0"/>
                    </a:p>
                  </a:txBody>
                  <a:tcPr/>
                </a:tc>
                <a:tc>
                  <a:txBody>
                    <a:bodyPr/>
                    <a:lstStyle/>
                    <a:p>
                      <a:r>
                        <a:rPr lang="en-IE" dirty="0" smtClean="0"/>
                        <a:t>High</a:t>
                      </a:r>
                      <a:endParaRPr lang="en-IE" dirty="0"/>
                    </a:p>
                  </a:txBody>
                  <a:tcPr/>
                </a:tc>
              </a:tr>
            </a:tbl>
          </a:graphicData>
        </a:graphic>
      </p:graphicFrame>
    </p:spTree>
    <p:extLst>
      <p:ext uri="{BB962C8B-B14F-4D97-AF65-F5344CB8AC3E}">
        <p14:creationId xmlns:p14="http://schemas.microsoft.com/office/powerpoint/2010/main" val="1428999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p14="http://schemas.microsoft.com/office/powerpoint/2010/main" val="1714245347"/>
              </p:ext>
            </p:extLst>
          </p:nvPr>
        </p:nvGraphicFramePr>
        <p:xfrm>
          <a:off x="368968" y="644067"/>
          <a:ext cx="11341770" cy="60552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3"/>
          <p:cNvSpPr txBox="1">
            <a:spLocks/>
          </p:cNvSpPr>
          <p:nvPr/>
        </p:nvSpPr>
        <p:spPr>
          <a:xfrm>
            <a:off x="368966" y="193064"/>
            <a:ext cx="11582779" cy="850489"/>
          </a:xfrm>
          <a:prstGeom prst="rect">
            <a:avLst/>
          </a:prstGeom>
        </p:spPr>
        <p:txBody>
          <a:bodyPr>
            <a:normAutofit fontScale="97500"/>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r>
              <a:rPr lang="en-IE" sz="3200" dirty="0" smtClean="0"/>
              <a:t>TOOL B: UKAN assessment of disclosure risk (from section 6 of online training*)</a:t>
            </a:r>
            <a:endParaRPr lang="en-IE" sz="3200" dirty="0"/>
          </a:p>
        </p:txBody>
      </p:sp>
      <p:sp>
        <p:nvSpPr>
          <p:cNvPr id="2" name="TextBox 1"/>
          <p:cNvSpPr txBox="1"/>
          <p:nvPr/>
        </p:nvSpPr>
        <p:spPr>
          <a:xfrm>
            <a:off x="5470169" y="6307959"/>
            <a:ext cx="6008241" cy="369332"/>
          </a:xfrm>
          <a:prstGeom prst="rect">
            <a:avLst/>
          </a:prstGeom>
          <a:noFill/>
        </p:spPr>
        <p:txBody>
          <a:bodyPr wrap="square" rtlCol="0">
            <a:spAutoFit/>
          </a:bodyPr>
          <a:lstStyle/>
          <a:p>
            <a:r>
              <a:rPr lang="en-IE" dirty="0" smtClean="0"/>
              <a:t>* </a:t>
            </a:r>
            <a:r>
              <a:rPr lang="en-IE" dirty="0">
                <a:hlinkClick r:id="rId7"/>
              </a:rPr>
              <a:t>http://ukanon.net/ukan-resources/course/#</a:t>
            </a:r>
            <a:r>
              <a:rPr lang="en-IE" dirty="0" smtClean="0">
                <a:hlinkClick r:id="rId7"/>
              </a:rPr>
              <a:t>0.1</a:t>
            </a:r>
            <a:endParaRPr lang="en-IE" dirty="0"/>
          </a:p>
        </p:txBody>
      </p:sp>
    </p:spTree>
    <p:extLst>
      <p:ext uri="{BB962C8B-B14F-4D97-AF65-F5344CB8AC3E}">
        <p14:creationId xmlns:p14="http://schemas.microsoft.com/office/powerpoint/2010/main" val="22784325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1A8DA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solidFill>
                  <a:schemeClr val="bg1"/>
                </a:solidFill>
              </a:rPr>
              <a:t>Set a protocol for anonymisation (especially for team work)</a:t>
            </a:r>
            <a:endParaRPr lang="en-IE" dirty="0">
              <a:solidFill>
                <a:schemeClr val="bg1"/>
              </a:solidFill>
            </a:endParaRPr>
          </a:p>
        </p:txBody>
      </p:sp>
    </p:spTree>
    <p:extLst>
      <p:ext uri="{BB962C8B-B14F-4D97-AF65-F5344CB8AC3E}">
        <p14:creationId xmlns:p14="http://schemas.microsoft.com/office/powerpoint/2010/main" val="33534502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248332"/>
            <a:ext cx="9720072" cy="1499616"/>
          </a:xfrm>
        </p:spPr>
        <p:txBody>
          <a:bodyPr>
            <a:normAutofit/>
          </a:bodyPr>
          <a:lstStyle/>
          <a:p>
            <a:r>
              <a:rPr lang="en-IE" dirty="0" smtClean="0"/>
              <a:t>Anonymisation is altering data</a:t>
            </a:r>
            <a:endParaRPr lang="en-IE" dirty="0"/>
          </a:p>
        </p:txBody>
      </p:sp>
      <p:sp>
        <p:nvSpPr>
          <p:cNvPr id="3" name="Content Placeholder 2"/>
          <p:cNvSpPr>
            <a:spLocks noGrp="1"/>
          </p:cNvSpPr>
          <p:nvPr>
            <p:ph idx="1"/>
          </p:nvPr>
        </p:nvSpPr>
        <p:spPr>
          <a:xfrm>
            <a:off x="1024127" y="1747948"/>
            <a:ext cx="9720073" cy="4146240"/>
          </a:xfrm>
        </p:spPr>
        <p:txBody>
          <a:bodyPr>
            <a:normAutofit/>
          </a:bodyPr>
          <a:lstStyle/>
          <a:p>
            <a:pPr marL="0" indent="0">
              <a:buNone/>
            </a:pPr>
            <a:r>
              <a:rPr lang="en-IE" sz="2400" dirty="0" smtClean="0"/>
              <a:t>Keep track of changes during the </a:t>
            </a:r>
            <a:r>
              <a:rPr lang="en-IE" sz="2400" dirty="0"/>
              <a:t>process - The ‘changes </a:t>
            </a:r>
            <a:r>
              <a:rPr lang="en-IE" sz="2400" dirty="0" smtClean="0"/>
              <a:t>file’</a:t>
            </a:r>
          </a:p>
          <a:p>
            <a:pPr marL="0" indent="0">
              <a:buNone/>
            </a:pPr>
            <a:r>
              <a:rPr lang="en-IE" sz="2400" dirty="0" smtClean="0"/>
              <a:t>Note changes in the contextual materials</a:t>
            </a:r>
          </a:p>
          <a:p>
            <a:pPr marL="0" indent="0">
              <a:buNone/>
            </a:pPr>
            <a:endParaRPr lang="en-IE" sz="2400" dirty="0"/>
          </a:p>
          <a:p>
            <a:pPr marL="0" indent="0">
              <a:buNone/>
            </a:pPr>
            <a:r>
              <a:rPr lang="en-IE" sz="2400" dirty="0" smtClean="0"/>
              <a:t>Team work</a:t>
            </a:r>
          </a:p>
          <a:p>
            <a:pPr>
              <a:buFont typeface="Courier New" panose="02070309020205020404" pitchFamily="49" charset="0"/>
              <a:buChar char="o"/>
            </a:pPr>
            <a:r>
              <a:rPr lang="en-IE" sz="2400" dirty="0" smtClean="0"/>
              <a:t> Protocol very important </a:t>
            </a:r>
          </a:p>
          <a:p>
            <a:pPr>
              <a:buFont typeface="Courier New" panose="02070309020205020404" pitchFamily="49" charset="0"/>
              <a:buChar char="o"/>
            </a:pPr>
            <a:r>
              <a:rPr lang="en-IE" sz="2400" dirty="0" smtClean="0"/>
              <a:t> Consistency across the way data is altered  </a:t>
            </a:r>
            <a:endParaRPr lang="en-IE" sz="2400" dirty="0"/>
          </a:p>
          <a:p>
            <a:pPr>
              <a:buFont typeface="Courier New" panose="02070309020205020404" pitchFamily="49" charset="0"/>
              <a:buChar char="o"/>
            </a:pPr>
            <a:r>
              <a:rPr lang="en-IE" sz="2400" dirty="0" smtClean="0"/>
              <a:t> Check in regularly </a:t>
            </a:r>
            <a:endParaRPr lang="en-IE" sz="2400" dirty="0"/>
          </a:p>
        </p:txBody>
      </p:sp>
    </p:spTree>
    <p:extLst>
      <p:ext uri="{BB962C8B-B14F-4D97-AF65-F5344CB8AC3E}">
        <p14:creationId xmlns:p14="http://schemas.microsoft.com/office/powerpoint/2010/main" val="283812083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9748" y="136037"/>
            <a:ext cx="11167873" cy="1499616"/>
          </a:xfrm>
        </p:spPr>
        <p:txBody>
          <a:bodyPr>
            <a:normAutofit/>
          </a:bodyPr>
          <a:lstStyle/>
          <a:p>
            <a:r>
              <a:rPr lang="en-IE" sz="4800" dirty="0" smtClean="0"/>
              <a:t>When bad anonymisation happens to </a:t>
            </a:r>
            <a:r>
              <a:rPr lang="en-IE" sz="4800" dirty="0" err="1" smtClean="0"/>
              <a:t>gooD</a:t>
            </a:r>
            <a:r>
              <a:rPr lang="en-IE" sz="4800" dirty="0" smtClean="0"/>
              <a:t> data…</a:t>
            </a:r>
            <a:endParaRPr lang="en-IE" sz="4800" dirty="0"/>
          </a:p>
        </p:txBody>
      </p:sp>
      <p:sp>
        <p:nvSpPr>
          <p:cNvPr id="3" name="Content Placeholder 2"/>
          <p:cNvSpPr>
            <a:spLocks noGrp="1"/>
          </p:cNvSpPr>
          <p:nvPr>
            <p:ph idx="1"/>
          </p:nvPr>
        </p:nvSpPr>
        <p:spPr>
          <a:xfrm>
            <a:off x="879748" y="1405719"/>
            <a:ext cx="10719412" cy="5240741"/>
          </a:xfrm>
        </p:spPr>
        <p:txBody>
          <a:bodyPr>
            <a:normAutofit/>
          </a:bodyPr>
          <a:lstStyle/>
          <a:p>
            <a:pPr marL="0" indent="0">
              <a:buNone/>
            </a:pPr>
            <a:r>
              <a:rPr lang="en-IE" sz="1800" b="1" dirty="0" smtClean="0"/>
              <a:t>Original: </a:t>
            </a:r>
            <a:r>
              <a:rPr lang="en-IE" sz="1800" dirty="0" smtClean="0"/>
              <a:t>So my primary school was </a:t>
            </a:r>
            <a:r>
              <a:rPr lang="en-IE" sz="1800" dirty="0" err="1" smtClean="0"/>
              <a:t>Skryne</a:t>
            </a:r>
            <a:r>
              <a:rPr lang="en-IE" sz="1800" dirty="0" smtClean="0"/>
              <a:t> National School which was about 10 minutes from my home in Dunsany. My best friends from day one were Karen, Mary and Sarah and in fact I am still very good friends with Mary to this day. She lives in the same parish still with her husband John and their son Cian. </a:t>
            </a:r>
            <a:endParaRPr lang="en-IE" sz="1800" dirty="0"/>
          </a:p>
          <a:p>
            <a:pPr marL="0" indent="0">
              <a:buNone/>
            </a:pPr>
            <a:r>
              <a:rPr lang="en-IE" sz="1800" b="1" dirty="0">
                <a:solidFill>
                  <a:srgbClr val="002060"/>
                </a:solidFill>
              </a:rPr>
              <a:t>Example </a:t>
            </a:r>
            <a:r>
              <a:rPr lang="en-IE" sz="1800" b="1" dirty="0" smtClean="0">
                <a:solidFill>
                  <a:srgbClr val="002060"/>
                </a:solidFill>
              </a:rPr>
              <a:t>A, too light: </a:t>
            </a:r>
            <a:r>
              <a:rPr lang="en-IE" sz="1800" dirty="0" smtClean="0">
                <a:solidFill>
                  <a:srgbClr val="002060"/>
                </a:solidFill>
              </a:rPr>
              <a:t>So </a:t>
            </a:r>
            <a:r>
              <a:rPr lang="en-IE" sz="1800" dirty="0">
                <a:solidFill>
                  <a:srgbClr val="002060"/>
                </a:solidFill>
              </a:rPr>
              <a:t>my primary school was </a:t>
            </a:r>
            <a:r>
              <a:rPr lang="en-IE" sz="1800" dirty="0" smtClean="0">
                <a:solidFill>
                  <a:srgbClr val="002060"/>
                </a:solidFill>
              </a:rPr>
              <a:t>[name] National </a:t>
            </a:r>
            <a:r>
              <a:rPr lang="en-IE" sz="1800" dirty="0">
                <a:solidFill>
                  <a:srgbClr val="002060"/>
                </a:solidFill>
              </a:rPr>
              <a:t>School which was about 10 minutes from my home in </a:t>
            </a:r>
            <a:r>
              <a:rPr lang="en-IE" sz="1800" dirty="0" smtClean="0">
                <a:solidFill>
                  <a:srgbClr val="002060"/>
                </a:solidFill>
              </a:rPr>
              <a:t>Dunsany. </a:t>
            </a:r>
            <a:r>
              <a:rPr lang="en-IE" sz="1800" dirty="0">
                <a:solidFill>
                  <a:srgbClr val="002060"/>
                </a:solidFill>
              </a:rPr>
              <a:t>My best friends from day one were Karen, Mary and Sarah and in fact I am still very good friends with Mary to this day. She lives in the same parish still with her husband John and their son </a:t>
            </a:r>
            <a:r>
              <a:rPr lang="en-IE" sz="1800" dirty="0" smtClean="0">
                <a:solidFill>
                  <a:srgbClr val="002060"/>
                </a:solidFill>
              </a:rPr>
              <a:t>Cian. </a:t>
            </a:r>
            <a:endParaRPr lang="en-IE" sz="1800" dirty="0">
              <a:solidFill>
                <a:srgbClr val="002060"/>
              </a:solidFill>
            </a:endParaRPr>
          </a:p>
          <a:p>
            <a:pPr marL="0" indent="0">
              <a:buNone/>
            </a:pPr>
            <a:r>
              <a:rPr lang="en-IE" sz="1800" b="1" dirty="0" smtClean="0">
                <a:solidFill>
                  <a:schemeClr val="accent5">
                    <a:lumMod val="75000"/>
                  </a:schemeClr>
                </a:solidFill>
              </a:rPr>
              <a:t>Example B, too heavy: </a:t>
            </a:r>
            <a:r>
              <a:rPr lang="en-IE" sz="1800" dirty="0">
                <a:solidFill>
                  <a:schemeClr val="accent5">
                    <a:lumMod val="75000"/>
                  </a:schemeClr>
                </a:solidFill>
              </a:rPr>
              <a:t>So my primary school was </a:t>
            </a:r>
            <a:r>
              <a:rPr lang="en-IE" sz="1800" dirty="0" smtClean="0">
                <a:solidFill>
                  <a:schemeClr val="accent5">
                    <a:lumMod val="75000"/>
                  </a:schemeClr>
                </a:solidFill>
              </a:rPr>
              <a:t>X which </a:t>
            </a:r>
            <a:r>
              <a:rPr lang="en-IE" sz="1800" dirty="0">
                <a:solidFill>
                  <a:schemeClr val="accent5">
                    <a:lumMod val="75000"/>
                  </a:schemeClr>
                </a:solidFill>
              </a:rPr>
              <a:t>was about </a:t>
            </a:r>
            <a:r>
              <a:rPr lang="en-IE" sz="1800" dirty="0" smtClean="0">
                <a:solidFill>
                  <a:schemeClr val="accent5">
                    <a:lumMod val="75000"/>
                  </a:schemeClr>
                </a:solidFill>
              </a:rPr>
              <a:t>X minutes </a:t>
            </a:r>
            <a:r>
              <a:rPr lang="en-IE" sz="1800" dirty="0">
                <a:solidFill>
                  <a:schemeClr val="accent5">
                    <a:lumMod val="75000"/>
                  </a:schemeClr>
                </a:solidFill>
              </a:rPr>
              <a:t>from my </a:t>
            </a:r>
            <a:r>
              <a:rPr lang="en-IE" sz="1800" dirty="0" smtClean="0">
                <a:solidFill>
                  <a:schemeClr val="accent5">
                    <a:lumMod val="75000"/>
                  </a:schemeClr>
                </a:solidFill>
              </a:rPr>
              <a:t>home in X. </a:t>
            </a:r>
            <a:r>
              <a:rPr lang="en-IE" sz="1800" dirty="0">
                <a:solidFill>
                  <a:schemeClr val="accent5">
                    <a:lumMod val="75000"/>
                  </a:schemeClr>
                </a:solidFill>
              </a:rPr>
              <a:t>My best friends from day one were </a:t>
            </a:r>
            <a:r>
              <a:rPr lang="en-IE" sz="1800" dirty="0" smtClean="0">
                <a:solidFill>
                  <a:schemeClr val="accent5">
                    <a:lumMod val="75000"/>
                  </a:schemeClr>
                </a:solidFill>
              </a:rPr>
              <a:t>X, X and X and </a:t>
            </a:r>
            <a:r>
              <a:rPr lang="en-IE" sz="1800" dirty="0">
                <a:solidFill>
                  <a:schemeClr val="accent5">
                    <a:lumMod val="75000"/>
                  </a:schemeClr>
                </a:solidFill>
              </a:rPr>
              <a:t>in fact I am still very good friends with </a:t>
            </a:r>
            <a:r>
              <a:rPr lang="en-IE" sz="1800" dirty="0" smtClean="0">
                <a:solidFill>
                  <a:schemeClr val="accent5">
                    <a:lumMod val="75000"/>
                  </a:schemeClr>
                </a:solidFill>
              </a:rPr>
              <a:t>X to </a:t>
            </a:r>
            <a:r>
              <a:rPr lang="en-IE" sz="1800" dirty="0">
                <a:solidFill>
                  <a:schemeClr val="accent5">
                    <a:lumMod val="75000"/>
                  </a:schemeClr>
                </a:solidFill>
              </a:rPr>
              <a:t>this day. She lives in the same parish still with her husband </a:t>
            </a:r>
            <a:r>
              <a:rPr lang="en-IE" sz="1800" dirty="0" smtClean="0">
                <a:solidFill>
                  <a:schemeClr val="accent5">
                    <a:lumMod val="75000"/>
                  </a:schemeClr>
                </a:solidFill>
              </a:rPr>
              <a:t>X and </a:t>
            </a:r>
            <a:r>
              <a:rPr lang="en-IE" sz="1800" dirty="0">
                <a:solidFill>
                  <a:schemeClr val="accent5">
                    <a:lumMod val="75000"/>
                  </a:schemeClr>
                </a:solidFill>
              </a:rPr>
              <a:t>their </a:t>
            </a:r>
            <a:r>
              <a:rPr lang="en-IE" sz="1800" dirty="0" smtClean="0">
                <a:solidFill>
                  <a:schemeClr val="accent5">
                    <a:lumMod val="75000"/>
                  </a:schemeClr>
                </a:solidFill>
              </a:rPr>
              <a:t>X </a:t>
            </a:r>
            <a:r>
              <a:rPr lang="en-IE" sz="1800" dirty="0" err="1" smtClean="0">
                <a:solidFill>
                  <a:schemeClr val="accent5">
                    <a:lumMod val="75000"/>
                  </a:schemeClr>
                </a:solidFill>
              </a:rPr>
              <a:t>X</a:t>
            </a:r>
            <a:r>
              <a:rPr lang="en-IE" sz="1800" dirty="0" smtClean="0">
                <a:solidFill>
                  <a:schemeClr val="accent5">
                    <a:lumMod val="75000"/>
                  </a:schemeClr>
                </a:solidFill>
              </a:rPr>
              <a:t>. </a:t>
            </a:r>
          </a:p>
          <a:p>
            <a:pPr marL="0" indent="0">
              <a:buNone/>
            </a:pPr>
            <a:r>
              <a:rPr lang="en-IE" sz="1800" b="1" dirty="0">
                <a:solidFill>
                  <a:srgbClr val="800000"/>
                </a:solidFill>
              </a:rPr>
              <a:t>Example </a:t>
            </a:r>
            <a:r>
              <a:rPr lang="en-IE" sz="1800" b="1" dirty="0" smtClean="0">
                <a:solidFill>
                  <a:srgbClr val="800000"/>
                </a:solidFill>
              </a:rPr>
              <a:t>C, find and replace: </a:t>
            </a:r>
            <a:r>
              <a:rPr lang="en-IE" sz="1800" dirty="0" smtClean="0">
                <a:solidFill>
                  <a:srgbClr val="800000"/>
                </a:solidFill>
              </a:rPr>
              <a:t>So </a:t>
            </a:r>
            <a:r>
              <a:rPr lang="en-IE" sz="1800" dirty="0">
                <a:solidFill>
                  <a:srgbClr val="800000"/>
                </a:solidFill>
              </a:rPr>
              <a:t>my </a:t>
            </a:r>
            <a:r>
              <a:rPr lang="en-IE" sz="1800" dirty="0" err="1" smtClean="0">
                <a:solidFill>
                  <a:srgbClr val="800000"/>
                </a:solidFill>
              </a:rPr>
              <a:t>pri</a:t>
            </a:r>
            <a:r>
              <a:rPr lang="en-IE" sz="1800" dirty="0" smtClean="0">
                <a:solidFill>
                  <a:srgbClr val="800000"/>
                </a:solidFill>
              </a:rPr>
              <a:t>@@Lucy## </a:t>
            </a:r>
            <a:r>
              <a:rPr lang="en-IE" sz="1800" dirty="0">
                <a:solidFill>
                  <a:srgbClr val="800000"/>
                </a:solidFill>
              </a:rPr>
              <a:t>school </a:t>
            </a:r>
            <a:r>
              <a:rPr lang="en-IE" sz="1800" dirty="0" smtClean="0">
                <a:solidFill>
                  <a:srgbClr val="800000"/>
                </a:solidFill>
              </a:rPr>
              <a:t>was </a:t>
            </a:r>
            <a:r>
              <a:rPr lang="en-IE" sz="1800" dirty="0" err="1" smtClean="0">
                <a:solidFill>
                  <a:srgbClr val="800000"/>
                </a:solidFill>
              </a:rPr>
              <a:t>Skryne</a:t>
            </a:r>
            <a:r>
              <a:rPr lang="en-IE" sz="1800" dirty="0" smtClean="0">
                <a:solidFill>
                  <a:srgbClr val="800000"/>
                </a:solidFill>
              </a:rPr>
              <a:t> National </a:t>
            </a:r>
            <a:r>
              <a:rPr lang="en-IE" sz="1800" dirty="0">
                <a:solidFill>
                  <a:srgbClr val="800000"/>
                </a:solidFill>
              </a:rPr>
              <a:t>School which was about 10 minutes from my home in </a:t>
            </a:r>
            <a:r>
              <a:rPr lang="en-IE" sz="1800" dirty="0" smtClean="0">
                <a:solidFill>
                  <a:srgbClr val="800000"/>
                </a:solidFill>
              </a:rPr>
              <a:t>Dunsany. </a:t>
            </a:r>
            <a:r>
              <a:rPr lang="en-IE" sz="1800" dirty="0">
                <a:solidFill>
                  <a:srgbClr val="800000"/>
                </a:solidFill>
              </a:rPr>
              <a:t>My best friends from day one were </a:t>
            </a:r>
            <a:r>
              <a:rPr lang="en-IE" sz="1800" dirty="0" smtClean="0">
                <a:solidFill>
                  <a:srgbClr val="800000"/>
                </a:solidFill>
              </a:rPr>
              <a:t>@@Jenny##, </a:t>
            </a:r>
            <a:r>
              <a:rPr lang="en-IE" sz="1800" dirty="0">
                <a:solidFill>
                  <a:srgbClr val="800000"/>
                </a:solidFill>
              </a:rPr>
              <a:t>@@Lucy## </a:t>
            </a:r>
            <a:r>
              <a:rPr lang="en-IE" sz="1800" dirty="0" smtClean="0">
                <a:solidFill>
                  <a:srgbClr val="800000"/>
                </a:solidFill>
              </a:rPr>
              <a:t>and @@Cath## and </a:t>
            </a:r>
            <a:r>
              <a:rPr lang="en-IE" sz="1800" dirty="0">
                <a:solidFill>
                  <a:srgbClr val="800000"/>
                </a:solidFill>
              </a:rPr>
              <a:t>in fact I am still very good friends with @@Lucy## </a:t>
            </a:r>
            <a:r>
              <a:rPr lang="en-IE" sz="1800" dirty="0" smtClean="0">
                <a:solidFill>
                  <a:srgbClr val="800000"/>
                </a:solidFill>
              </a:rPr>
              <a:t>to </a:t>
            </a:r>
            <a:r>
              <a:rPr lang="en-IE" sz="1800" dirty="0">
                <a:solidFill>
                  <a:srgbClr val="800000"/>
                </a:solidFill>
              </a:rPr>
              <a:t>this day. She lives in the same parish still with her husband </a:t>
            </a:r>
            <a:r>
              <a:rPr lang="en-IE" sz="1800" dirty="0" smtClean="0">
                <a:solidFill>
                  <a:srgbClr val="800000"/>
                </a:solidFill>
              </a:rPr>
              <a:t>@@Pat## and </a:t>
            </a:r>
            <a:r>
              <a:rPr lang="en-IE" sz="1800" dirty="0">
                <a:solidFill>
                  <a:srgbClr val="800000"/>
                </a:solidFill>
              </a:rPr>
              <a:t>their son </a:t>
            </a:r>
            <a:r>
              <a:rPr lang="en-IE" sz="1800" dirty="0" smtClean="0">
                <a:solidFill>
                  <a:srgbClr val="800000"/>
                </a:solidFill>
              </a:rPr>
              <a:t>@@Carl##. </a:t>
            </a:r>
            <a:endParaRPr lang="en-IE" sz="1800" dirty="0">
              <a:solidFill>
                <a:srgbClr val="800000"/>
              </a:solidFill>
            </a:endParaRPr>
          </a:p>
          <a:p>
            <a:pPr marL="0" indent="0">
              <a:buNone/>
            </a:pPr>
            <a:r>
              <a:rPr lang="en-IE" sz="1800" b="1" dirty="0" smtClean="0">
                <a:solidFill>
                  <a:schemeClr val="tx2">
                    <a:lumMod val="75000"/>
                  </a:schemeClr>
                </a:solidFill>
              </a:rPr>
              <a:t>Example D, distracting: </a:t>
            </a:r>
            <a:r>
              <a:rPr lang="en-IE" sz="1800" dirty="0">
                <a:solidFill>
                  <a:schemeClr val="tx2">
                    <a:lumMod val="75000"/>
                  </a:schemeClr>
                </a:solidFill>
              </a:rPr>
              <a:t>So my primary school was </a:t>
            </a:r>
            <a:r>
              <a:rPr lang="en-IE" sz="1800" dirty="0" smtClean="0">
                <a:solidFill>
                  <a:schemeClr val="tx2">
                    <a:lumMod val="75000"/>
                  </a:schemeClr>
                </a:solidFill>
              </a:rPr>
              <a:t>@@Oz## National </a:t>
            </a:r>
            <a:r>
              <a:rPr lang="en-IE" sz="1800" dirty="0">
                <a:solidFill>
                  <a:schemeClr val="tx2">
                    <a:lumMod val="75000"/>
                  </a:schemeClr>
                </a:solidFill>
              </a:rPr>
              <a:t>School which was about 10 minutes from my home in </a:t>
            </a:r>
            <a:r>
              <a:rPr lang="en-IE" sz="1800" dirty="0" smtClean="0">
                <a:solidFill>
                  <a:schemeClr val="tx2">
                    <a:lumMod val="75000"/>
                  </a:schemeClr>
                </a:solidFill>
              </a:rPr>
              <a:t>@@Kansas##. </a:t>
            </a:r>
            <a:r>
              <a:rPr lang="en-IE" sz="1800" dirty="0">
                <a:solidFill>
                  <a:schemeClr val="tx2">
                    <a:lumMod val="75000"/>
                  </a:schemeClr>
                </a:solidFill>
              </a:rPr>
              <a:t>My best friends from day one were </a:t>
            </a:r>
            <a:r>
              <a:rPr lang="en-IE" sz="1800" dirty="0" smtClean="0">
                <a:solidFill>
                  <a:schemeClr val="tx2">
                    <a:lumMod val="75000"/>
                  </a:schemeClr>
                </a:solidFill>
              </a:rPr>
              <a:t>@@Glinda##, @@Dorothy## and @@Toto## and </a:t>
            </a:r>
            <a:r>
              <a:rPr lang="en-IE" sz="1800" dirty="0">
                <a:solidFill>
                  <a:schemeClr val="tx2">
                    <a:lumMod val="75000"/>
                  </a:schemeClr>
                </a:solidFill>
              </a:rPr>
              <a:t>in fact I am still very good friends with </a:t>
            </a:r>
            <a:r>
              <a:rPr lang="en-IE" sz="1800" dirty="0" smtClean="0">
                <a:solidFill>
                  <a:schemeClr val="tx2">
                    <a:lumMod val="75000"/>
                  </a:schemeClr>
                </a:solidFill>
              </a:rPr>
              <a:t>@@Dorothy## to </a:t>
            </a:r>
            <a:r>
              <a:rPr lang="en-IE" sz="1800" dirty="0">
                <a:solidFill>
                  <a:schemeClr val="tx2">
                    <a:lumMod val="75000"/>
                  </a:schemeClr>
                </a:solidFill>
              </a:rPr>
              <a:t>this day. She lives in the same parish still with her husband </a:t>
            </a:r>
            <a:r>
              <a:rPr lang="en-IE" sz="1800" dirty="0" smtClean="0">
                <a:solidFill>
                  <a:schemeClr val="tx2">
                    <a:lumMod val="75000"/>
                  </a:schemeClr>
                </a:solidFill>
              </a:rPr>
              <a:t>@@Scarecrow## and </a:t>
            </a:r>
            <a:r>
              <a:rPr lang="en-IE" sz="1800" dirty="0">
                <a:solidFill>
                  <a:schemeClr val="tx2">
                    <a:lumMod val="75000"/>
                  </a:schemeClr>
                </a:solidFill>
              </a:rPr>
              <a:t>their son </a:t>
            </a:r>
            <a:r>
              <a:rPr lang="en-IE" sz="1800" dirty="0" smtClean="0">
                <a:solidFill>
                  <a:schemeClr val="tx2">
                    <a:lumMod val="75000"/>
                  </a:schemeClr>
                </a:solidFill>
              </a:rPr>
              <a:t>@@Toto##. </a:t>
            </a:r>
            <a:endParaRPr lang="en-IE" sz="1800" dirty="0">
              <a:solidFill>
                <a:schemeClr val="tx2">
                  <a:lumMod val="75000"/>
                </a:schemeClr>
              </a:solidFill>
            </a:endParaRPr>
          </a:p>
          <a:p>
            <a:pPr marL="0" indent="0">
              <a:buNone/>
            </a:pPr>
            <a:endParaRPr lang="en-IE" dirty="0"/>
          </a:p>
        </p:txBody>
      </p:sp>
    </p:spTree>
    <p:extLst>
      <p:ext uri="{BB962C8B-B14F-4D97-AF65-F5344CB8AC3E}">
        <p14:creationId xmlns:p14="http://schemas.microsoft.com/office/powerpoint/2010/main" val="2058677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910097"/>
          </a:xfrm>
        </p:spPr>
        <p:txBody>
          <a:bodyPr/>
          <a:lstStyle/>
          <a:p>
            <a:r>
              <a:rPr lang="en-IE" dirty="0" smtClean="0"/>
              <a:t>Can anonymisation be reversed? </a:t>
            </a:r>
            <a:endParaRPr lang="en-IE" dirty="0"/>
          </a:p>
        </p:txBody>
      </p:sp>
      <p:sp>
        <p:nvSpPr>
          <p:cNvPr id="3" name="Content Placeholder 2"/>
          <p:cNvSpPr>
            <a:spLocks noGrp="1"/>
          </p:cNvSpPr>
          <p:nvPr>
            <p:ph idx="1"/>
          </p:nvPr>
        </p:nvSpPr>
        <p:spPr>
          <a:xfrm>
            <a:off x="895036" y="1516828"/>
            <a:ext cx="10540343" cy="5099125"/>
          </a:xfrm>
        </p:spPr>
        <p:txBody>
          <a:bodyPr>
            <a:normAutofit fontScale="92500" lnSpcReduction="10000"/>
          </a:bodyPr>
          <a:lstStyle/>
          <a:p>
            <a:pPr marL="0" indent="0">
              <a:spcBef>
                <a:spcPts val="0"/>
              </a:spcBef>
              <a:spcAft>
                <a:spcPts val="0"/>
              </a:spcAft>
              <a:buNone/>
            </a:pPr>
            <a:r>
              <a:rPr lang="en-IE" dirty="0" smtClean="0">
                <a:solidFill>
                  <a:srgbClr val="1A8DA4"/>
                </a:solidFill>
              </a:rPr>
              <a:t>Identification through other information – jigsaw identification</a:t>
            </a:r>
          </a:p>
          <a:p>
            <a:pPr marL="0" indent="0">
              <a:spcBef>
                <a:spcPts val="0"/>
              </a:spcBef>
              <a:spcAft>
                <a:spcPts val="0"/>
              </a:spcAft>
              <a:buNone/>
            </a:pPr>
            <a:r>
              <a:rPr lang="en-IE" dirty="0" smtClean="0">
                <a:solidFill>
                  <a:srgbClr val="1A8DA4"/>
                </a:solidFill>
              </a:rPr>
              <a:t>For example, PEI published reports where schools/communities are named </a:t>
            </a:r>
          </a:p>
          <a:p>
            <a:pPr marL="0" indent="0">
              <a:spcBef>
                <a:spcPts val="0"/>
              </a:spcBef>
              <a:spcAft>
                <a:spcPts val="0"/>
              </a:spcAft>
              <a:buNone/>
            </a:pPr>
            <a:r>
              <a:rPr lang="en-IE" dirty="0" smtClean="0"/>
              <a:t>“The </a:t>
            </a:r>
            <a:r>
              <a:rPr lang="en-IE" dirty="0"/>
              <a:t>‘other information’ needed to perform re-identification could </a:t>
            </a:r>
            <a:r>
              <a:rPr lang="en-IE" dirty="0" smtClean="0"/>
              <a:t>be information </a:t>
            </a:r>
            <a:r>
              <a:rPr lang="en-IE" dirty="0"/>
              <a:t>available to certain organisations, to certain </a:t>
            </a:r>
            <a:r>
              <a:rPr lang="en-IE" dirty="0" smtClean="0"/>
              <a:t>members of </a:t>
            </a:r>
            <a:r>
              <a:rPr lang="en-IE" dirty="0"/>
              <a:t>the public or that is available to everyone because it has </a:t>
            </a:r>
            <a:r>
              <a:rPr lang="en-IE" dirty="0" smtClean="0"/>
              <a:t>been published </a:t>
            </a:r>
            <a:r>
              <a:rPr lang="en-IE" dirty="0"/>
              <a:t>on the </a:t>
            </a:r>
            <a:r>
              <a:rPr lang="en-IE" dirty="0" smtClean="0"/>
              <a:t>internet” (ICO </a:t>
            </a:r>
            <a:r>
              <a:rPr lang="en-IE" dirty="0"/>
              <a:t>Anonymisation </a:t>
            </a:r>
            <a:r>
              <a:rPr lang="en-IE" dirty="0" smtClean="0"/>
              <a:t>Code, pg. 18) e.g. </a:t>
            </a:r>
          </a:p>
          <a:p>
            <a:pPr>
              <a:spcBef>
                <a:spcPts val="0"/>
              </a:spcBef>
              <a:spcAft>
                <a:spcPts val="0"/>
              </a:spcAft>
            </a:pPr>
            <a:endParaRPr lang="en-IE" dirty="0" smtClean="0"/>
          </a:p>
          <a:p>
            <a:pPr marL="0" indent="0">
              <a:spcBef>
                <a:spcPts val="0"/>
              </a:spcBef>
              <a:spcAft>
                <a:spcPts val="0"/>
              </a:spcAft>
              <a:buNone/>
            </a:pPr>
            <a:r>
              <a:rPr lang="en-IE" dirty="0" smtClean="0">
                <a:solidFill>
                  <a:srgbClr val="1A8DA4"/>
                </a:solidFill>
              </a:rPr>
              <a:t>Identification though linked data</a:t>
            </a:r>
          </a:p>
          <a:p>
            <a:pPr marL="0" indent="0">
              <a:spcBef>
                <a:spcPts val="0"/>
              </a:spcBef>
              <a:spcAft>
                <a:spcPts val="0"/>
              </a:spcAft>
              <a:buNone/>
            </a:pPr>
            <a:r>
              <a:rPr lang="en-IE" dirty="0" smtClean="0">
                <a:solidFill>
                  <a:srgbClr val="1A8DA4"/>
                </a:solidFill>
              </a:rPr>
              <a:t>For example, longitudinal research results in large volume of information about an individual</a:t>
            </a:r>
          </a:p>
          <a:p>
            <a:pPr marL="0" indent="0">
              <a:spcBef>
                <a:spcPts val="0"/>
              </a:spcBef>
              <a:spcAft>
                <a:spcPts val="0"/>
              </a:spcAft>
              <a:buNone/>
            </a:pPr>
            <a:r>
              <a:rPr lang="en-IE" dirty="0" smtClean="0"/>
              <a:t>“At </a:t>
            </a:r>
            <a:r>
              <a:rPr lang="en-IE" dirty="0"/>
              <a:t>one end of </a:t>
            </a:r>
            <a:r>
              <a:rPr lang="en-IE" dirty="0" smtClean="0"/>
              <a:t>the spectrum</a:t>
            </a:r>
            <a:r>
              <a:rPr lang="en-IE" dirty="0"/>
              <a:t>, </a:t>
            </a:r>
            <a:r>
              <a:rPr lang="en-IE" dirty="0" err="1"/>
              <a:t>pseudonymised</a:t>
            </a:r>
            <a:r>
              <a:rPr lang="en-IE" dirty="0"/>
              <a:t> or de-identified data may be very </a:t>
            </a:r>
            <a:r>
              <a:rPr lang="en-IE" dirty="0" smtClean="0"/>
              <a:t>valuable to </a:t>
            </a:r>
            <a:r>
              <a:rPr lang="en-IE" dirty="0"/>
              <a:t>researchers because of its individual-level granularity and </a:t>
            </a:r>
            <a:r>
              <a:rPr lang="en-IE" dirty="0" smtClean="0"/>
              <a:t>because </a:t>
            </a:r>
            <a:r>
              <a:rPr lang="en-IE" dirty="0" err="1" smtClean="0"/>
              <a:t>pseudonymised</a:t>
            </a:r>
            <a:r>
              <a:rPr lang="en-IE" dirty="0" smtClean="0"/>
              <a:t> </a:t>
            </a:r>
            <a:r>
              <a:rPr lang="en-IE" dirty="0"/>
              <a:t>records from different sources can be relatively </a:t>
            </a:r>
            <a:r>
              <a:rPr lang="en-IE" dirty="0" smtClean="0"/>
              <a:t>easy to </a:t>
            </a:r>
            <a:r>
              <a:rPr lang="en-IE" dirty="0"/>
              <a:t>match. However, this also means that there is a relatively high </a:t>
            </a:r>
            <a:r>
              <a:rPr lang="en-IE" dirty="0" smtClean="0"/>
              <a:t>re-identification risk”</a:t>
            </a:r>
            <a:r>
              <a:rPr lang="en-IE" dirty="0"/>
              <a:t> (ICO </a:t>
            </a:r>
            <a:r>
              <a:rPr lang="en-IE" dirty="0" smtClean="0"/>
              <a:t>Anonymisation Code</a:t>
            </a:r>
            <a:r>
              <a:rPr lang="en-IE" dirty="0"/>
              <a:t>, pg. </a:t>
            </a:r>
            <a:r>
              <a:rPr lang="en-IE" dirty="0" smtClean="0"/>
              <a:t>36) </a:t>
            </a:r>
            <a:endParaRPr lang="en-IE" dirty="0"/>
          </a:p>
          <a:p>
            <a:pPr marL="0" indent="0">
              <a:spcBef>
                <a:spcPts val="0"/>
              </a:spcBef>
              <a:spcAft>
                <a:spcPts val="0"/>
              </a:spcAft>
              <a:buNone/>
            </a:pPr>
            <a:endParaRPr lang="en-IE" dirty="0" smtClean="0"/>
          </a:p>
          <a:p>
            <a:pPr marL="0" indent="0">
              <a:spcBef>
                <a:spcPts val="0"/>
              </a:spcBef>
              <a:spcAft>
                <a:spcPts val="0"/>
              </a:spcAft>
              <a:buNone/>
            </a:pPr>
            <a:r>
              <a:rPr lang="en-IE" dirty="0" smtClean="0">
                <a:solidFill>
                  <a:srgbClr val="1A8DA4"/>
                </a:solidFill>
              </a:rPr>
              <a:t>Identification </a:t>
            </a:r>
            <a:r>
              <a:rPr lang="en-IE" dirty="0">
                <a:solidFill>
                  <a:srgbClr val="1A8DA4"/>
                </a:solidFill>
              </a:rPr>
              <a:t>through </a:t>
            </a:r>
            <a:r>
              <a:rPr lang="en-IE" dirty="0" smtClean="0">
                <a:solidFill>
                  <a:srgbClr val="1A8DA4"/>
                </a:solidFill>
              </a:rPr>
              <a:t>linking datasets </a:t>
            </a:r>
          </a:p>
          <a:p>
            <a:pPr marL="0" indent="0">
              <a:spcBef>
                <a:spcPts val="0"/>
              </a:spcBef>
              <a:spcAft>
                <a:spcPts val="0"/>
              </a:spcAft>
              <a:buNone/>
            </a:pPr>
            <a:r>
              <a:rPr lang="en-IE" dirty="0" smtClean="0">
                <a:solidFill>
                  <a:srgbClr val="1A8DA4"/>
                </a:solidFill>
              </a:rPr>
              <a:t>For example, where researcher has shared various datasets which could be matched</a:t>
            </a:r>
          </a:p>
          <a:p>
            <a:pPr marL="0" indent="0">
              <a:spcBef>
                <a:spcPts val="0"/>
              </a:spcBef>
              <a:spcAft>
                <a:spcPts val="0"/>
              </a:spcAft>
              <a:buNone/>
            </a:pPr>
            <a:r>
              <a:rPr lang="en-IE" dirty="0" smtClean="0"/>
              <a:t>“Data </a:t>
            </a:r>
            <a:r>
              <a:rPr lang="en-IE" dirty="0"/>
              <a:t>quarantining - The technique of only supplying </a:t>
            </a:r>
            <a:r>
              <a:rPr lang="en-IE" dirty="0" smtClean="0"/>
              <a:t>data to </a:t>
            </a:r>
            <a:r>
              <a:rPr lang="en-IE" dirty="0"/>
              <a:t>a recipient who is unlikely or unable to have access </a:t>
            </a:r>
            <a:r>
              <a:rPr lang="en-IE" dirty="0" smtClean="0"/>
              <a:t>to the </a:t>
            </a:r>
            <a:r>
              <a:rPr lang="en-IE" dirty="0"/>
              <a:t>other data needed to facilitate </a:t>
            </a:r>
            <a:r>
              <a:rPr lang="en-IE" dirty="0" smtClean="0"/>
              <a:t>re-identification.</a:t>
            </a:r>
            <a:r>
              <a:rPr lang="en-IE" dirty="0"/>
              <a:t> (ICO Anonymisation Code, pg. 51) </a:t>
            </a:r>
            <a:endParaRPr lang="en-IE" dirty="0" smtClean="0"/>
          </a:p>
          <a:p>
            <a:pPr marL="0" indent="0">
              <a:spcBef>
                <a:spcPts val="0"/>
              </a:spcBef>
              <a:spcAft>
                <a:spcPts val="0"/>
              </a:spcAft>
              <a:buNone/>
            </a:pPr>
            <a:r>
              <a:rPr lang="en-IE" dirty="0" smtClean="0"/>
              <a:t>Also Deterministic modification: the same </a:t>
            </a:r>
            <a:r>
              <a:rPr lang="en-IE" dirty="0"/>
              <a:t>original value is always </a:t>
            </a:r>
            <a:r>
              <a:rPr lang="en-IE" dirty="0" smtClean="0"/>
              <a:t>replaced by </a:t>
            </a:r>
            <a:r>
              <a:rPr lang="en-IE" dirty="0"/>
              <a:t>the same modified value</a:t>
            </a:r>
            <a:r>
              <a:rPr lang="en-IE" dirty="0" smtClean="0"/>
              <a:t>.</a:t>
            </a:r>
          </a:p>
          <a:p>
            <a:pPr marL="0" indent="0">
              <a:spcBef>
                <a:spcPts val="0"/>
              </a:spcBef>
              <a:spcAft>
                <a:spcPts val="0"/>
              </a:spcAft>
              <a:buNone/>
            </a:pPr>
            <a:endParaRPr lang="en-IE" dirty="0"/>
          </a:p>
          <a:p>
            <a:pPr marL="0" indent="0">
              <a:spcBef>
                <a:spcPts val="0"/>
              </a:spcBef>
              <a:spcAft>
                <a:spcPts val="0"/>
              </a:spcAft>
              <a:buNone/>
            </a:pPr>
            <a:r>
              <a:rPr lang="en-IE" dirty="0" smtClean="0"/>
              <a:t>See </a:t>
            </a:r>
            <a:r>
              <a:rPr lang="en-IE" dirty="0"/>
              <a:t>ICO Anonymisation </a:t>
            </a:r>
            <a:r>
              <a:rPr lang="en-IE" dirty="0" smtClean="0"/>
              <a:t>Code for more suggestions </a:t>
            </a:r>
            <a:endParaRPr lang="en-IE" dirty="0"/>
          </a:p>
        </p:txBody>
      </p:sp>
    </p:spTree>
    <p:extLst>
      <p:ext uri="{BB962C8B-B14F-4D97-AF65-F5344CB8AC3E}">
        <p14:creationId xmlns:p14="http://schemas.microsoft.com/office/powerpoint/2010/main" val="103873292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1A8DA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solidFill>
                  <a:schemeClr val="bg1"/>
                </a:solidFill>
              </a:rPr>
              <a:t>Finally, Choose a suitable access option</a:t>
            </a:r>
            <a:endParaRPr lang="en-IE" dirty="0">
              <a:solidFill>
                <a:schemeClr val="bg1"/>
              </a:solidFill>
            </a:endParaRPr>
          </a:p>
        </p:txBody>
      </p:sp>
    </p:spTree>
    <p:extLst>
      <p:ext uri="{BB962C8B-B14F-4D97-AF65-F5344CB8AC3E}">
        <p14:creationId xmlns:p14="http://schemas.microsoft.com/office/powerpoint/2010/main" val="237324675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84411" y="262485"/>
            <a:ext cx="4271683" cy="4121256"/>
          </a:xfrm>
        </p:spPr>
        <p:txBody>
          <a:bodyPr>
            <a:normAutofit/>
          </a:bodyPr>
          <a:lstStyle/>
          <a:p>
            <a:r>
              <a:rPr lang="en-IE" dirty="0" smtClean="0"/>
              <a:t>Access conditions that can be applied in combination with anonymisation</a:t>
            </a:r>
            <a:endParaRPr lang="en-IE"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657606168"/>
              </p:ext>
            </p:extLst>
          </p:nvPr>
        </p:nvGraphicFramePr>
        <p:xfrm>
          <a:off x="3747249" y="1492623"/>
          <a:ext cx="8444751" cy="47333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2675987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81787"/>
          </a:xfrm>
        </p:spPr>
        <p:txBody>
          <a:bodyPr>
            <a:normAutofit/>
          </a:bodyPr>
          <a:lstStyle/>
          <a:p>
            <a:r>
              <a:rPr lang="en-IE" dirty="0" smtClean="0"/>
              <a:t>After sharing: the value of having a long term plan or policy </a:t>
            </a:r>
            <a:endParaRPr lang="en-IE" dirty="0"/>
          </a:p>
        </p:txBody>
      </p:sp>
      <p:sp>
        <p:nvSpPr>
          <p:cNvPr id="3" name="Content Placeholder 2"/>
          <p:cNvSpPr>
            <a:spLocks noGrp="1"/>
          </p:cNvSpPr>
          <p:nvPr>
            <p:ph idx="1"/>
          </p:nvPr>
        </p:nvSpPr>
        <p:spPr>
          <a:xfrm>
            <a:off x="838200" y="1965278"/>
            <a:ext cx="10515600" cy="3851790"/>
          </a:xfrm>
        </p:spPr>
        <p:txBody>
          <a:bodyPr/>
          <a:lstStyle/>
          <a:p>
            <a:pPr>
              <a:buFont typeface="Courier New" panose="02070309020205020404" pitchFamily="49" charset="0"/>
              <a:buChar char="o"/>
            </a:pPr>
            <a:r>
              <a:rPr lang="en-IE" dirty="0" smtClean="0"/>
              <a:t> Version control – alternative version are labelled correctly and disseminated with label</a:t>
            </a:r>
          </a:p>
          <a:p>
            <a:pPr>
              <a:buFont typeface="Courier New" panose="02070309020205020404" pitchFamily="49" charset="0"/>
              <a:buChar char="o"/>
            </a:pPr>
            <a:r>
              <a:rPr lang="en-IE" dirty="0" smtClean="0"/>
              <a:t> Someone raises an objection to their data in the archive – who will be involved in this conversation?</a:t>
            </a:r>
          </a:p>
          <a:p>
            <a:pPr>
              <a:buFont typeface="Courier New" panose="02070309020205020404" pitchFamily="49" charset="0"/>
              <a:buChar char="o"/>
            </a:pPr>
            <a:r>
              <a:rPr lang="en-IE" dirty="0" smtClean="0"/>
              <a:t> Data becomes less sensitive after a time – can anon be reversed or reduced?</a:t>
            </a:r>
          </a:p>
          <a:p>
            <a:pPr>
              <a:buFont typeface="Courier New" panose="02070309020205020404" pitchFamily="49" charset="0"/>
              <a:buChar char="o"/>
            </a:pPr>
            <a:r>
              <a:rPr lang="en-IE" dirty="0" smtClean="0"/>
              <a:t> Someone wants to use the data for something you didn’t think about before</a:t>
            </a:r>
          </a:p>
          <a:p>
            <a:pPr marL="0" indent="0">
              <a:buNone/>
            </a:pPr>
            <a:r>
              <a:rPr lang="en-IE" dirty="0" smtClean="0"/>
              <a:t> </a:t>
            </a:r>
            <a:endParaRPr lang="en-IE" dirty="0"/>
          </a:p>
        </p:txBody>
      </p:sp>
    </p:spTree>
    <p:extLst>
      <p:ext uri="{BB962C8B-B14F-4D97-AF65-F5344CB8AC3E}">
        <p14:creationId xmlns:p14="http://schemas.microsoft.com/office/powerpoint/2010/main" val="145307266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E" dirty="0" smtClean="0"/>
              <a:t>Part 3: Quick start tips</a:t>
            </a:r>
            <a:endParaRPr lang="en-IE" dirty="0"/>
          </a:p>
        </p:txBody>
      </p:sp>
      <p:sp>
        <p:nvSpPr>
          <p:cNvPr id="5" name="Text Placeholder 4"/>
          <p:cNvSpPr>
            <a:spLocks noGrp="1"/>
          </p:cNvSpPr>
          <p:nvPr>
            <p:ph type="body" idx="1"/>
          </p:nvPr>
        </p:nvSpPr>
        <p:spPr>
          <a:xfrm>
            <a:off x="8570259" y="4982514"/>
            <a:ext cx="3194111" cy="1463040"/>
          </a:xfrm>
        </p:spPr>
        <p:txBody>
          <a:bodyPr>
            <a:normAutofit/>
          </a:bodyPr>
          <a:lstStyle/>
          <a:p>
            <a:r>
              <a:rPr lang="en-IE" sz="2400" dirty="0" smtClean="0"/>
              <a:t>More detailed info coming next </a:t>
            </a:r>
            <a:endParaRPr lang="en-IE" sz="2400" dirty="0"/>
          </a:p>
        </p:txBody>
      </p:sp>
    </p:spTree>
    <p:extLst>
      <p:ext uri="{BB962C8B-B14F-4D97-AF65-F5344CB8AC3E}">
        <p14:creationId xmlns:p14="http://schemas.microsoft.com/office/powerpoint/2010/main" val="14477318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1A8DA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solidFill>
                  <a:schemeClr val="bg1"/>
                </a:solidFill>
              </a:rPr>
              <a:t>why focus on anonymisation?</a:t>
            </a:r>
            <a:endParaRPr lang="en-IE" dirty="0">
              <a:solidFill>
                <a:schemeClr val="bg1"/>
              </a:solidFill>
            </a:endParaRPr>
          </a:p>
        </p:txBody>
      </p:sp>
    </p:spTree>
    <p:extLst>
      <p:ext uri="{BB962C8B-B14F-4D97-AF65-F5344CB8AC3E}">
        <p14:creationId xmlns:p14="http://schemas.microsoft.com/office/powerpoint/2010/main" val="261772699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8306"/>
            <a:ext cx="10511118" cy="1325563"/>
          </a:xfrm>
        </p:spPr>
        <p:txBody>
          <a:bodyPr>
            <a:normAutofit/>
          </a:bodyPr>
          <a:lstStyle/>
          <a:p>
            <a:r>
              <a:rPr lang="en-IE" sz="4800" dirty="0" smtClean="0"/>
              <a:t>Starting out </a:t>
            </a:r>
            <a:r>
              <a:rPr lang="en-IE" sz="4800" dirty="0"/>
              <a:t>with research data </a:t>
            </a:r>
            <a:r>
              <a:rPr lang="en-IE" sz="4800" dirty="0" smtClean="0"/>
              <a:t>anonymisation</a:t>
            </a:r>
            <a:endParaRPr lang="en-IE" sz="4800" dirty="0"/>
          </a:p>
        </p:txBody>
      </p:sp>
      <p:sp>
        <p:nvSpPr>
          <p:cNvPr id="3" name="Content Placeholder 2"/>
          <p:cNvSpPr>
            <a:spLocks noGrp="1"/>
          </p:cNvSpPr>
          <p:nvPr>
            <p:ph idx="1"/>
          </p:nvPr>
        </p:nvSpPr>
        <p:spPr>
          <a:xfrm>
            <a:off x="838201" y="1335686"/>
            <a:ext cx="10511117" cy="5215722"/>
          </a:xfrm>
        </p:spPr>
        <p:txBody>
          <a:bodyPr>
            <a:noAutofit/>
          </a:bodyPr>
          <a:lstStyle/>
          <a:p>
            <a:pPr marL="0" indent="0">
              <a:buNone/>
            </a:pPr>
            <a:r>
              <a:rPr lang="en-IE" sz="1800" dirty="0" smtClean="0">
                <a:solidFill>
                  <a:srgbClr val="1A8DA4"/>
                </a:solidFill>
              </a:rPr>
              <a:t>Spot and highlight the direct identifiers</a:t>
            </a:r>
          </a:p>
          <a:p>
            <a:pPr>
              <a:buFont typeface="Courier New" panose="02070309020205020404" pitchFamily="49" charset="0"/>
              <a:buChar char="o"/>
            </a:pPr>
            <a:r>
              <a:rPr lang="en-IE" sz="1800" dirty="0" smtClean="0"/>
              <a:t> </a:t>
            </a:r>
            <a:r>
              <a:rPr lang="en-IE" sz="1800" dirty="0"/>
              <a:t>E</a:t>
            </a:r>
            <a:r>
              <a:rPr lang="en-IE" sz="1800" dirty="0" smtClean="0"/>
              <a:t>yeball the SPSS file to pick out obvious identifiers – start by scanning the variables and codebook</a:t>
            </a:r>
          </a:p>
          <a:p>
            <a:pPr>
              <a:buFont typeface="Courier New" panose="02070309020205020404" pitchFamily="49" charset="0"/>
              <a:buChar char="o"/>
            </a:pPr>
            <a:r>
              <a:rPr lang="en-IE" sz="1800" dirty="0" smtClean="0"/>
              <a:t> Read the interview transcript </a:t>
            </a:r>
            <a:endParaRPr lang="en-IE" sz="1800" dirty="0"/>
          </a:p>
          <a:p>
            <a:pPr marL="0" indent="0">
              <a:buNone/>
            </a:pPr>
            <a:r>
              <a:rPr lang="en-IE" sz="1800" dirty="0" smtClean="0">
                <a:solidFill>
                  <a:srgbClr val="1A8DA4"/>
                </a:solidFill>
              </a:rPr>
              <a:t>Assess the indirect identifiers </a:t>
            </a:r>
          </a:p>
          <a:p>
            <a:pPr>
              <a:buFont typeface="Courier New" panose="02070309020205020404" pitchFamily="49" charset="0"/>
              <a:buChar char="o"/>
            </a:pPr>
            <a:r>
              <a:rPr lang="en-IE" sz="1800" dirty="0" smtClean="0"/>
              <a:t> Does interview participant indirectly disclose their own identity (e.g. place of residence, place of work …)</a:t>
            </a:r>
          </a:p>
          <a:p>
            <a:pPr>
              <a:buFont typeface="Courier New" panose="02070309020205020404" pitchFamily="49" charset="0"/>
              <a:buChar char="o"/>
            </a:pPr>
            <a:r>
              <a:rPr lang="en-IE" sz="1800" dirty="0"/>
              <a:t> </a:t>
            </a:r>
            <a:r>
              <a:rPr lang="en-IE" sz="1800" dirty="0" smtClean="0"/>
              <a:t>Does the research file </a:t>
            </a:r>
            <a:r>
              <a:rPr lang="en-IE" sz="1800" dirty="0"/>
              <a:t>indirectly disclose </a:t>
            </a:r>
            <a:r>
              <a:rPr lang="en-IE" sz="1800" dirty="0" smtClean="0"/>
              <a:t>/ harm a third party (e.g. says something negative about someone at work)</a:t>
            </a:r>
          </a:p>
          <a:p>
            <a:pPr>
              <a:buFont typeface="Courier New" panose="02070309020205020404" pitchFamily="49" charset="0"/>
              <a:buChar char="o"/>
            </a:pPr>
            <a:r>
              <a:rPr lang="en-IE" sz="1800" dirty="0" smtClean="0"/>
              <a:t> Does </a:t>
            </a:r>
            <a:r>
              <a:rPr lang="en-IE" sz="1800" dirty="0"/>
              <a:t>missing data disclose the identity of unique research participant? (e.g. </a:t>
            </a:r>
            <a:r>
              <a:rPr lang="en-IE" sz="1800" dirty="0" smtClean="0"/>
              <a:t>majority </a:t>
            </a:r>
            <a:r>
              <a:rPr lang="en-IE" sz="1800" dirty="0"/>
              <a:t>of participants responded N/A to </a:t>
            </a:r>
            <a:r>
              <a:rPr lang="en-IE" sz="1800" dirty="0" smtClean="0"/>
              <a:t>an ethnicity question)</a:t>
            </a:r>
          </a:p>
          <a:p>
            <a:pPr marL="0" indent="0">
              <a:buNone/>
            </a:pPr>
            <a:r>
              <a:rPr lang="en-IE" sz="1800" dirty="0">
                <a:solidFill>
                  <a:srgbClr val="1A8DA4"/>
                </a:solidFill>
              </a:rPr>
              <a:t>Take a ‘whole picture’ approach </a:t>
            </a:r>
          </a:p>
          <a:p>
            <a:pPr>
              <a:buFont typeface="Courier New" panose="02070309020205020404" pitchFamily="49" charset="0"/>
              <a:buChar char="o"/>
            </a:pPr>
            <a:r>
              <a:rPr lang="en-IE" sz="1800" dirty="0"/>
              <a:t> Run some descriptive </a:t>
            </a:r>
            <a:r>
              <a:rPr lang="en-IE" sz="1800" dirty="0" smtClean="0"/>
              <a:t>statistics </a:t>
            </a:r>
            <a:r>
              <a:rPr lang="en-IE" sz="1800" dirty="0"/>
              <a:t>and cross tabs </a:t>
            </a:r>
            <a:r>
              <a:rPr lang="en-IE" sz="1800" dirty="0" smtClean="0"/>
              <a:t>to see unique cases and how combinations of variables are </a:t>
            </a:r>
            <a:r>
              <a:rPr lang="en-IE" sz="1800" dirty="0" err="1" smtClean="0"/>
              <a:t>disclosive</a:t>
            </a:r>
            <a:r>
              <a:rPr lang="en-IE" sz="1800" dirty="0" smtClean="0"/>
              <a:t>, and assess where data needs to be aggregated or redacted</a:t>
            </a:r>
            <a:endParaRPr lang="en-IE" sz="1800" dirty="0"/>
          </a:p>
          <a:p>
            <a:pPr>
              <a:buFont typeface="Courier New" panose="02070309020205020404" pitchFamily="49" charset="0"/>
              <a:buChar char="o"/>
            </a:pPr>
            <a:r>
              <a:rPr lang="en-IE" sz="1800" dirty="0"/>
              <a:t> </a:t>
            </a:r>
            <a:r>
              <a:rPr lang="en-IE" sz="1800" dirty="0" smtClean="0"/>
              <a:t>Scribble by hand the specific information </a:t>
            </a:r>
            <a:r>
              <a:rPr lang="en-IE" sz="1800" dirty="0"/>
              <a:t>that can be extracted from the text as you read </a:t>
            </a:r>
            <a:r>
              <a:rPr lang="en-IE" sz="1800" dirty="0" smtClean="0"/>
              <a:t>and read it as a synopsis – how much information is in the transcript plus field notes plus demographic sheet combined? </a:t>
            </a:r>
            <a:endParaRPr lang="en-IE" sz="1800" dirty="0"/>
          </a:p>
          <a:p>
            <a:pPr>
              <a:buFont typeface="Courier New" panose="02070309020205020404" pitchFamily="49" charset="0"/>
              <a:buChar char="o"/>
            </a:pPr>
            <a:endParaRPr lang="en-IE" sz="1800" dirty="0"/>
          </a:p>
        </p:txBody>
      </p:sp>
    </p:spTree>
    <p:extLst>
      <p:ext uri="{BB962C8B-B14F-4D97-AF65-F5344CB8AC3E}">
        <p14:creationId xmlns:p14="http://schemas.microsoft.com/office/powerpoint/2010/main" val="157609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additive="base">
                                        <p:cTn id="1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 calcmode="lin" valueType="num">
                                      <p:cBhvr additive="base">
                                        <p:cTn id="2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 calcmode="lin" valueType="num">
                                      <p:cBhvr additive="base">
                                        <p:cTn id="3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7" y="585216"/>
            <a:ext cx="10453639" cy="997924"/>
          </a:xfrm>
        </p:spPr>
        <p:txBody>
          <a:bodyPr>
            <a:normAutofit/>
          </a:bodyPr>
          <a:lstStyle/>
          <a:p>
            <a:r>
              <a:rPr lang="en-IE" sz="4800" dirty="0" smtClean="0"/>
              <a:t>Usual steps in anonymising quantitative data </a:t>
            </a:r>
            <a:r>
              <a:rPr lang="en-IE" sz="1400" dirty="0" smtClean="0"/>
              <a:t>(adapted </a:t>
            </a:r>
            <a:r>
              <a:rPr lang="en-IE" sz="1400" dirty="0"/>
              <a:t>from UKDA guide) </a:t>
            </a:r>
            <a:endParaRPr lang="en-IE" sz="4800" dirty="0"/>
          </a:p>
        </p:txBody>
      </p:sp>
      <p:sp>
        <p:nvSpPr>
          <p:cNvPr id="3" name="Content Placeholder 2"/>
          <p:cNvSpPr>
            <a:spLocks noGrp="1"/>
          </p:cNvSpPr>
          <p:nvPr>
            <p:ph idx="1"/>
          </p:nvPr>
        </p:nvSpPr>
        <p:spPr>
          <a:xfrm>
            <a:off x="1024127" y="1862921"/>
            <a:ext cx="10453639" cy="4023360"/>
          </a:xfrm>
        </p:spPr>
        <p:txBody>
          <a:bodyPr>
            <a:noAutofit/>
          </a:bodyPr>
          <a:lstStyle/>
          <a:p>
            <a:pPr marL="0" indent="0">
              <a:buNone/>
            </a:pPr>
            <a:r>
              <a:rPr lang="en-IE" sz="2000" dirty="0" smtClean="0"/>
              <a:t>1. Remove direct identifiers / </a:t>
            </a:r>
            <a:r>
              <a:rPr lang="en-IE" sz="2000" dirty="0" err="1" smtClean="0"/>
              <a:t>Pseudonymisation</a:t>
            </a:r>
            <a:r>
              <a:rPr lang="en-IE" sz="2000" dirty="0" smtClean="0"/>
              <a:t>*</a:t>
            </a:r>
            <a:endParaRPr lang="en-IE" sz="2000" i="1" dirty="0"/>
          </a:p>
          <a:p>
            <a:pPr marL="0" indent="0">
              <a:buNone/>
            </a:pPr>
            <a:r>
              <a:rPr lang="en-IE" sz="2000" dirty="0" smtClean="0"/>
              <a:t>2. </a:t>
            </a:r>
            <a:r>
              <a:rPr lang="en-IE" sz="2000" dirty="0"/>
              <a:t>Aggregate </a:t>
            </a:r>
            <a:r>
              <a:rPr lang="en-IE" sz="2000" dirty="0" smtClean="0"/>
              <a:t>variables </a:t>
            </a:r>
          </a:p>
          <a:p>
            <a:pPr marL="0" indent="0">
              <a:buNone/>
            </a:pPr>
            <a:r>
              <a:rPr lang="en-IE" sz="2000" dirty="0" smtClean="0"/>
              <a:t>3. </a:t>
            </a:r>
            <a:r>
              <a:rPr lang="en-IE" sz="2000" dirty="0"/>
              <a:t>Redact </a:t>
            </a:r>
            <a:r>
              <a:rPr lang="en-IE" sz="2000" dirty="0" smtClean="0"/>
              <a:t>variables where aggregation / </a:t>
            </a:r>
            <a:r>
              <a:rPr lang="en-IE" sz="2000" dirty="0" err="1" smtClean="0"/>
              <a:t>psuedonymisation</a:t>
            </a:r>
            <a:r>
              <a:rPr lang="en-IE" sz="2000" dirty="0" smtClean="0"/>
              <a:t> not an option</a:t>
            </a:r>
          </a:p>
          <a:p>
            <a:pPr marL="0" indent="0">
              <a:buNone/>
            </a:pPr>
            <a:r>
              <a:rPr lang="en-IE" sz="2000" i="1" dirty="0" smtClean="0">
                <a:solidFill>
                  <a:srgbClr val="1A8DA4"/>
                </a:solidFill>
              </a:rPr>
              <a:t>Consider whether </a:t>
            </a:r>
            <a:r>
              <a:rPr lang="en-IE" sz="2000" i="1" dirty="0">
                <a:solidFill>
                  <a:srgbClr val="1A8DA4"/>
                </a:solidFill>
              </a:rPr>
              <a:t>dropping a variable entirely </a:t>
            </a:r>
            <a:r>
              <a:rPr lang="en-IE" sz="2000" i="1" dirty="0" smtClean="0">
                <a:solidFill>
                  <a:srgbClr val="1A8DA4"/>
                </a:solidFill>
              </a:rPr>
              <a:t>would reduce risk of identification or disclosure, and assess affect of dropping this variable on the usefulness of the dataset. Redaction process should be noted in contextual info</a:t>
            </a:r>
            <a:r>
              <a:rPr lang="en-IE" sz="2000" i="1" dirty="0">
                <a:solidFill>
                  <a:srgbClr val="1A8DA4"/>
                </a:solidFill>
              </a:rPr>
              <a:t> </a:t>
            </a:r>
            <a:r>
              <a:rPr lang="en-IE" sz="2000" i="1" dirty="0" smtClean="0">
                <a:solidFill>
                  <a:srgbClr val="1A8DA4"/>
                </a:solidFill>
              </a:rPr>
              <a:t>(e.g. “Respondents country of birth and redacted during anonymisation”)</a:t>
            </a:r>
            <a:endParaRPr lang="en-IE" sz="2000" dirty="0" smtClean="0">
              <a:solidFill>
                <a:srgbClr val="1A8DA4"/>
              </a:solidFill>
            </a:endParaRPr>
          </a:p>
          <a:p>
            <a:pPr marL="0" indent="0">
              <a:buNone/>
            </a:pPr>
            <a:r>
              <a:rPr lang="en-IE" sz="2000" dirty="0" smtClean="0"/>
              <a:t>4. Re-assess using a combination of variables to spot any remaining disclosure risk </a:t>
            </a:r>
            <a:endParaRPr lang="en-IE" sz="2000" dirty="0"/>
          </a:p>
          <a:p>
            <a:pPr marL="0" indent="0">
              <a:buNone/>
            </a:pPr>
            <a:endParaRPr lang="en-IE" sz="2000" dirty="0" smtClean="0"/>
          </a:p>
          <a:p>
            <a:pPr marL="0" indent="0">
              <a:buNone/>
            </a:pPr>
            <a:r>
              <a:rPr lang="en-IE" sz="2000" dirty="0" smtClean="0"/>
              <a:t>* </a:t>
            </a:r>
            <a:r>
              <a:rPr lang="en-IE" sz="2000" dirty="0" err="1" smtClean="0"/>
              <a:t>Pseudonymisation</a:t>
            </a:r>
            <a:r>
              <a:rPr lang="en-IE" sz="2000" dirty="0" smtClean="0"/>
              <a:t> differs from anonymisation “as the original provider of the information may retain a means of identifying individuals” (Gavin, Kelly, Nic </a:t>
            </a:r>
            <a:r>
              <a:rPr lang="en-IE" sz="2000" dirty="0" err="1" smtClean="0"/>
              <a:t>Gabhainn</a:t>
            </a:r>
            <a:r>
              <a:rPr lang="en-IE" sz="2000" dirty="0" smtClean="0"/>
              <a:t> and O’Callaghan 2011, pg. 20)</a:t>
            </a:r>
          </a:p>
        </p:txBody>
      </p:sp>
    </p:spTree>
    <p:extLst>
      <p:ext uri="{BB962C8B-B14F-4D97-AF65-F5344CB8AC3E}">
        <p14:creationId xmlns:p14="http://schemas.microsoft.com/office/powerpoint/2010/main" val="3333170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10085150" cy="902390"/>
          </a:xfrm>
        </p:spPr>
        <p:txBody>
          <a:bodyPr>
            <a:noAutofit/>
          </a:bodyPr>
          <a:lstStyle/>
          <a:p>
            <a:r>
              <a:rPr lang="en-IE" sz="4800" dirty="0" smtClean="0"/>
              <a:t>Usual steps </a:t>
            </a:r>
            <a:r>
              <a:rPr lang="en-IE" sz="4800" dirty="0"/>
              <a:t>in anonymising </a:t>
            </a:r>
            <a:r>
              <a:rPr lang="en-IE" sz="4800" dirty="0" smtClean="0"/>
              <a:t>qualitative data</a:t>
            </a:r>
            <a:endParaRPr lang="en-IE" sz="4800" dirty="0"/>
          </a:p>
        </p:txBody>
      </p:sp>
      <p:sp>
        <p:nvSpPr>
          <p:cNvPr id="3" name="Content Placeholder 2"/>
          <p:cNvSpPr>
            <a:spLocks noGrp="1"/>
          </p:cNvSpPr>
          <p:nvPr>
            <p:ph idx="1"/>
          </p:nvPr>
        </p:nvSpPr>
        <p:spPr>
          <a:xfrm>
            <a:off x="1024128" y="1733266"/>
            <a:ext cx="9720073" cy="4023360"/>
          </a:xfrm>
        </p:spPr>
        <p:txBody>
          <a:bodyPr>
            <a:normAutofit/>
          </a:bodyPr>
          <a:lstStyle/>
          <a:p>
            <a:pPr marL="0" indent="0">
              <a:buNone/>
            </a:pPr>
            <a:r>
              <a:rPr lang="en-IE" sz="2000" dirty="0" smtClean="0"/>
              <a:t>1. </a:t>
            </a:r>
            <a:r>
              <a:rPr lang="en-IE" sz="2000" dirty="0"/>
              <a:t>Remove direct identifiers / </a:t>
            </a:r>
            <a:r>
              <a:rPr lang="en-IE" sz="2000" dirty="0" err="1" smtClean="0"/>
              <a:t>Pseudonymisation</a:t>
            </a:r>
            <a:endParaRPr lang="en-IE" sz="2000" dirty="0" smtClean="0"/>
          </a:p>
          <a:p>
            <a:pPr marL="0" indent="0">
              <a:buNone/>
            </a:pPr>
            <a:r>
              <a:rPr lang="en-IE" sz="2000" i="1" dirty="0" smtClean="0">
                <a:solidFill>
                  <a:srgbClr val="1A8DA4"/>
                </a:solidFill>
              </a:rPr>
              <a:t>“My name is Mary Ryan” --- “My name is @@Patricia Murphy##”</a:t>
            </a:r>
          </a:p>
          <a:p>
            <a:pPr marL="0" indent="0">
              <a:buNone/>
            </a:pPr>
            <a:r>
              <a:rPr lang="en-IE" sz="2000" dirty="0"/>
              <a:t>2</a:t>
            </a:r>
            <a:r>
              <a:rPr lang="en-IE" sz="2000" dirty="0" smtClean="0"/>
              <a:t>. Aggregate / </a:t>
            </a:r>
            <a:r>
              <a:rPr lang="en-IE" sz="2000" dirty="0"/>
              <a:t>b</a:t>
            </a:r>
            <a:r>
              <a:rPr lang="en-IE" sz="2000" dirty="0" smtClean="0"/>
              <a:t>lur direct identifiers</a:t>
            </a:r>
          </a:p>
          <a:p>
            <a:pPr marL="0" indent="0">
              <a:buNone/>
            </a:pPr>
            <a:r>
              <a:rPr lang="en-IE" sz="2000" i="1" dirty="0" smtClean="0">
                <a:solidFill>
                  <a:srgbClr val="1A8DA4"/>
                </a:solidFill>
              </a:rPr>
              <a:t>“I grew up in Dun </a:t>
            </a:r>
            <a:r>
              <a:rPr lang="en-IE" sz="2000" i="1" dirty="0" err="1" smtClean="0">
                <a:solidFill>
                  <a:srgbClr val="1A8DA4"/>
                </a:solidFill>
              </a:rPr>
              <a:t>Laoighre</a:t>
            </a:r>
            <a:r>
              <a:rPr lang="en-IE" sz="2000" i="1" dirty="0" smtClean="0">
                <a:solidFill>
                  <a:srgbClr val="1A8DA4"/>
                </a:solidFill>
              </a:rPr>
              <a:t>” --- “I grew up in @@town in Dublin region##”</a:t>
            </a:r>
          </a:p>
          <a:p>
            <a:pPr marL="0" indent="0">
              <a:buNone/>
            </a:pPr>
            <a:r>
              <a:rPr lang="en-IE" sz="2000" dirty="0" smtClean="0"/>
              <a:t>3. Consider redacting statements with increased </a:t>
            </a:r>
            <a:r>
              <a:rPr lang="en-IE" sz="2000" dirty="0"/>
              <a:t>risk of </a:t>
            </a:r>
            <a:r>
              <a:rPr lang="en-IE" sz="2000" dirty="0" smtClean="0"/>
              <a:t>identification or harm. Redacted text should be marked in the text – a short </a:t>
            </a:r>
            <a:r>
              <a:rPr lang="en-IE" sz="2000" dirty="0"/>
              <a:t>note can </a:t>
            </a:r>
            <a:r>
              <a:rPr lang="en-IE" sz="2000" dirty="0" smtClean="0"/>
              <a:t>also be inserted, e.g.</a:t>
            </a:r>
            <a:endParaRPr lang="en-IE" sz="2000" dirty="0"/>
          </a:p>
          <a:p>
            <a:pPr marL="0" indent="0">
              <a:buNone/>
            </a:pPr>
            <a:r>
              <a:rPr lang="en-IE" sz="2000" i="1" dirty="0">
                <a:solidFill>
                  <a:srgbClr val="1A8DA4"/>
                </a:solidFill>
              </a:rPr>
              <a:t>“I was upset because [text removed </a:t>
            </a:r>
            <a:r>
              <a:rPr lang="en-IE" sz="2000" i="1" dirty="0" smtClean="0">
                <a:solidFill>
                  <a:srgbClr val="1A8DA4"/>
                </a:solidFill>
              </a:rPr>
              <a:t>here – interviewee briefly describes upsetting event]. Anyway I would rather not have that story recorded”. </a:t>
            </a:r>
          </a:p>
          <a:p>
            <a:pPr marL="0" indent="0">
              <a:buNone/>
            </a:pPr>
            <a:r>
              <a:rPr lang="en-IE" sz="2000" dirty="0" smtClean="0"/>
              <a:t>4. After completing anon, re-read text as a whole (plus related texts) to assess remaining </a:t>
            </a:r>
            <a:r>
              <a:rPr lang="en-IE" sz="2000" dirty="0"/>
              <a:t>disclosure </a:t>
            </a:r>
            <a:r>
              <a:rPr lang="en-IE" sz="2000" dirty="0" smtClean="0"/>
              <a:t>risks </a:t>
            </a:r>
          </a:p>
          <a:p>
            <a:pPr marL="0" indent="0">
              <a:buNone/>
            </a:pPr>
            <a:endParaRPr lang="en-IE" dirty="0" smtClean="0"/>
          </a:p>
          <a:p>
            <a:endParaRPr lang="en-IE" dirty="0"/>
          </a:p>
          <a:p>
            <a:endParaRPr lang="en-IE" dirty="0"/>
          </a:p>
          <a:p>
            <a:endParaRPr lang="en-IE" dirty="0"/>
          </a:p>
          <a:p>
            <a:endParaRPr lang="en-IE" dirty="0"/>
          </a:p>
        </p:txBody>
      </p:sp>
    </p:spTree>
    <p:extLst>
      <p:ext uri="{BB962C8B-B14F-4D97-AF65-F5344CB8AC3E}">
        <p14:creationId xmlns:p14="http://schemas.microsoft.com/office/powerpoint/2010/main" val="999752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9537" y="366852"/>
            <a:ext cx="10515600" cy="875094"/>
          </a:xfrm>
        </p:spPr>
        <p:txBody>
          <a:bodyPr>
            <a:normAutofit/>
          </a:bodyPr>
          <a:lstStyle/>
          <a:p>
            <a:r>
              <a:rPr lang="en-IE" sz="4400" dirty="0" smtClean="0"/>
              <a:t>Key points for anonymising social research data </a:t>
            </a:r>
            <a:endParaRPr lang="en-IE" sz="4400" dirty="0"/>
          </a:p>
        </p:txBody>
      </p:sp>
      <p:sp>
        <p:nvSpPr>
          <p:cNvPr id="3" name="Content Placeholder 2"/>
          <p:cNvSpPr>
            <a:spLocks noGrp="1"/>
          </p:cNvSpPr>
          <p:nvPr>
            <p:ph idx="1"/>
          </p:nvPr>
        </p:nvSpPr>
        <p:spPr>
          <a:xfrm>
            <a:off x="874549" y="1241946"/>
            <a:ext cx="10849424" cy="5404514"/>
          </a:xfrm>
        </p:spPr>
        <p:txBody>
          <a:bodyPr>
            <a:normAutofit fontScale="47500" lnSpcReduction="20000"/>
          </a:bodyPr>
          <a:lstStyle/>
          <a:p>
            <a:pPr>
              <a:lnSpc>
                <a:spcPct val="120000"/>
              </a:lnSpc>
              <a:buFont typeface="Courier New" panose="02070309020205020404" pitchFamily="49" charset="0"/>
              <a:buChar char="o"/>
            </a:pPr>
            <a:r>
              <a:rPr lang="en-IE" sz="3400" dirty="0" smtClean="0"/>
              <a:t> Think about anonymisation and sharing data from the very start to reduce your workload in the long run</a:t>
            </a:r>
          </a:p>
          <a:p>
            <a:pPr>
              <a:lnSpc>
                <a:spcPct val="120000"/>
              </a:lnSpc>
              <a:buFont typeface="Courier New" panose="02070309020205020404" pitchFamily="49" charset="0"/>
              <a:buChar char="o"/>
            </a:pPr>
            <a:r>
              <a:rPr lang="en-IE" sz="3400" dirty="0" smtClean="0"/>
              <a:t> Factor </a:t>
            </a:r>
            <a:r>
              <a:rPr lang="en-IE" sz="3400" dirty="0"/>
              <a:t>in time and cost of anonymisation in your application for research </a:t>
            </a:r>
            <a:r>
              <a:rPr lang="en-IE" sz="3400" dirty="0" smtClean="0"/>
              <a:t>funding</a:t>
            </a:r>
            <a:endParaRPr lang="en-IE" sz="3400" dirty="0"/>
          </a:p>
          <a:p>
            <a:pPr>
              <a:lnSpc>
                <a:spcPct val="120000"/>
              </a:lnSpc>
              <a:buFont typeface="Courier New" panose="02070309020205020404" pitchFamily="49" charset="0"/>
              <a:buChar char="o"/>
            </a:pPr>
            <a:r>
              <a:rPr lang="en-IE" sz="3400" dirty="0" smtClean="0"/>
              <a:t> Seek advice from the archives (lots online) </a:t>
            </a:r>
          </a:p>
          <a:p>
            <a:pPr>
              <a:lnSpc>
                <a:spcPct val="120000"/>
              </a:lnSpc>
              <a:buFont typeface="Courier New" panose="02070309020205020404" pitchFamily="49" charset="0"/>
              <a:buChar char="o"/>
            </a:pPr>
            <a:r>
              <a:rPr lang="en-IE" sz="3400" dirty="0" smtClean="0"/>
              <a:t> As far as reasonably possible inform participant (data subject) of plans to store and share data as early as possible</a:t>
            </a:r>
          </a:p>
          <a:p>
            <a:pPr>
              <a:lnSpc>
                <a:spcPct val="120000"/>
              </a:lnSpc>
              <a:buFont typeface="Courier New" panose="02070309020205020404" pitchFamily="49" charset="0"/>
              <a:buChar char="o"/>
            </a:pPr>
            <a:r>
              <a:rPr lang="en-IE" sz="3400" dirty="0" smtClean="0"/>
              <a:t> Don’t </a:t>
            </a:r>
            <a:r>
              <a:rPr lang="en-IE" sz="3400" dirty="0"/>
              <a:t>rule out retrospective </a:t>
            </a:r>
            <a:r>
              <a:rPr lang="en-IE" sz="3400" dirty="0" smtClean="0"/>
              <a:t>consent from participants </a:t>
            </a:r>
          </a:p>
          <a:p>
            <a:pPr>
              <a:lnSpc>
                <a:spcPct val="120000"/>
              </a:lnSpc>
              <a:buFont typeface="Courier New" panose="02070309020205020404" pitchFamily="49" charset="0"/>
              <a:buChar char="o"/>
            </a:pPr>
            <a:r>
              <a:rPr lang="en-IE" sz="3400" dirty="0"/>
              <a:t> </a:t>
            </a:r>
            <a:r>
              <a:rPr lang="en-IE" sz="3400" dirty="0" smtClean="0"/>
              <a:t>Set out a procedure for anonymisation as early as possible – anonymisation should be consistent throughout collection </a:t>
            </a:r>
          </a:p>
          <a:p>
            <a:pPr>
              <a:lnSpc>
                <a:spcPct val="120000"/>
              </a:lnSpc>
              <a:buFont typeface="Courier New" panose="02070309020205020404" pitchFamily="49" charset="0"/>
              <a:buChar char="o"/>
            </a:pPr>
            <a:r>
              <a:rPr lang="en-IE" sz="3400" dirty="0" smtClean="0"/>
              <a:t> When possible, the researcher (data creator) should conduct the anonymisation or supervise anonymisation by others</a:t>
            </a:r>
          </a:p>
          <a:p>
            <a:pPr>
              <a:lnSpc>
                <a:spcPct val="120000"/>
              </a:lnSpc>
              <a:buFont typeface="Courier New" panose="02070309020205020404" pitchFamily="49" charset="0"/>
              <a:buChar char="o"/>
            </a:pPr>
            <a:r>
              <a:rPr lang="en-IE" sz="3400" dirty="0"/>
              <a:t> Anonymisation requires a ‘whole picture’ approach </a:t>
            </a:r>
            <a:r>
              <a:rPr lang="en-IE" sz="3400" dirty="0" smtClean="0"/>
              <a:t>especially where data is linked </a:t>
            </a:r>
          </a:p>
          <a:p>
            <a:pPr>
              <a:lnSpc>
                <a:spcPct val="120000"/>
              </a:lnSpc>
              <a:buFont typeface="Courier New" panose="02070309020205020404" pitchFamily="49" charset="0"/>
              <a:buChar char="o"/>
            </a:pPr>
            <a:r>
              <a:rPr lang="en-IE" sz="3400" dirty="0"/>
              <a:t> </a:t>
            </a:r>
            <a:r>
              <a:rPr lang="en-IE" sz="3400" dirty="0" smtClean="0"/>
              <a:t>Good anonymisation is a balance between </a:t>
            </a:r>
            <a:r>
              <a:rPr lang="en-IE" sz="3400" dirty="0"/>
              <a:t>providing rich information that is useful in a range of contexts with protecting the privacy of </a:t>
            </a:r>
            <a:r>
              <a:rPr lang="en-IE" sz="3400" dirty="0" smtClean="0"/>
              <a:t>individuals – can you provide </a:t>
            </a:r>
            <a:r>
              <a:rPr lang="en-IE" sz="3400" dirty="0"/>
              <a:t>indicative categories / </a:t>
            </a:r>
            <a:r>
              <a:rPr lang="en-IE" sz="3400" dirty="0" smtClean="0"/>
              <a:t>meaningful pseudonyms?</a:t>
            </a:r>
          </a:p>
          <a:p>
            <a:pPr>
              <a:lnSpc>
                <a:spcPct val="120000"/>
              </a:lnSpc>
              <a:buFont typeface="Courier New" panose="02070309020205020404" pitchFamily="49" charset="0"/>
              <a:buChar char="o"/>
            </a:pPr>
            <a:r>
              <a:rPr lang="en-IE" sz="3400" dirty="0" smtClean="0"/>
              <a:t> Throughout the anonymisation </a:t>
            </a:r>
            <a:r>
              <a:rPr lang="en-IE" sz="3400" dirty="0"/>
              <a:t>process </a:t>
            </a:r>
            <a:r>
              <a:rPr lang="en-IE" sz="3400" dirty="0" smtClean="0"/>
              <a:t>keep accurate record of changes made </a:t>
            </a:r>
          </a:p>
          <a:p>
            <a:pPr>
              <a:lnSpc>
                <a:spcPct val="120000"/>
              </a:lnSpc>
              <a:buFont typeface="Courier New" panose="02070309020205020404" pitchFamily="49" charset="0"/>
              <a:buChar char="o"/>
            </a:pPr>
            <a:r>
              <a:rPr lang="en-IE" sz="3400" dirty="0" smtClean="0"/>
              <a:t> Discuss concerns and nuanced decisions with team members / archive support staff to find the best available solution</a:t>
            </a:r>
          </a:p>
          <a:p>
            <a:pPr>
              <a:lnSpc>
                <a:spcPct val="120000"/>
              </a:lnSpc>
              <a:buFont typeface="Courier New" panose="02070309020205020404" pitchFamily="49" charset="0"/>
              <a:buChar char="o"/>
            </a:pPr>
            <a:r>
              <a:rPr lang="en-IE" sz="3400" dirty="0"/>
              <a:t> </a:t>
            </a:r>
            <a:r>
              <a:rPr lang="en-IE" sz="3400" dirty="0" smtClean="0"/>
              <a:t>Anonymisation can be used in combination with access options – speak to archive staff </a:t>
            </a:r>
          </a:p>
          <a:p>
            <a:pPr marL="0" indent="0">
              <a:buNone/>
            </a:pPr>
            <a:endParaRPr lang="en-IE" dirty="0" smtClean="0"/>
          </a:p>
          <a:p>
            <a:endParaRPr lang="en-IE" dirty="0" smtClean="0"/>
          </a:p>
        </p:txBody>
      </p:sp>
    </p:spTree>
    <p:extLst>
      <p:ext uri="{BB962C8B-B14F-4D97-AF65-F5344CB8AC3E}">
        <p14:creationId xmlns:p14="http://schemas.microsoft.com/office/powerpoint/2010/main" val="38891603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421443"/>
            <a:ext cx="9720072" cy="1499616"/>
          </a:xfrm>
        </p:spPr>
        <p:txBody>
          <a:bodyPr>
            <a:normAutofit/>
          </a:bodyPr>
          <a:lstStyle/>
          <a:p>
            <a:r>
              <a:rPr lang="en-IE" dirty="0" smtClean="0"/>
              <a:t>Some Useful resources referenced in this presentation </a:t>
            </a:r>
            <a:endParaRPr lang="en-IE" dirty="0"/>
          </a:p>
        </p:txBody>
      </p:sp>
      <p:sp>
        <p:nvSpPr>
          <p:cNvPr id="3" name="Content Placeholder 2"/>
          <p:cNvSpPr>
            <a:spLocks noGrp="1"/>
          </p:cNvSpPr>
          <p:nvPr>
            <p:ph idx="1"/>
          </p:nvPr>
        </p:nvSpPr>
        <p:spPr/>
        <p:txBody>
          <a:bodyPr>
            <a:normAutofit fontScale="77500" lnSpcReduction="20000"/>
          </a:bodyPr>
          <a:lstStyle/>
          <a:p>
            <a:pPr marL="0" indent="0">
              <a:buNone/>
            </a:pPr>
            <a:r>
              <a:rPr lang="en-IE" dirty="0" smtClean="0"/>
              <a:t>The UK Anonymisation Network free </a:t>
            </a:r>
            <a:r>
              <a:rPr lang="en-IE" dirty="0"/>
              <a:t>online course gives a taster of the things you need to consider if you want to anonymise data </a:t>
            </a:r>
            <a:r>
              <a:rPr lang="en-IE" dirty="0" smtClean="0"/>
              <a:t>effectively: </a:t>
            </a:r>
          </a:p>
          <a:p>
            <a:pPr marL="0" indent="0">
              <a:buNone/>
            </a:pPr>
            <a:r>
              <a:rPr lang="en-IE" dirty="0" smtClean="0">
                <a:hlinkClick r:id="rId2"/>
              </a:rPr>
              <a:t>http</a:t>
            </a:r>
            <a:r>
              <a:rPr lang="en-IE" dirty="0">
                <a:hlinkClick r:id="rId2"/>
              </a:rPr>
              <a:t>://ukanon.net/ukan-resources/course/#</a:t>
            </a:r>
            <a:r>
              <a:rPr lang="en-IE" dirty="0" smtClean="0">
                <a:hlinkClick r:id="rId2"/>
              </a:rPr>
              <a:t>0.1</a:t>
            </a:r>
            <a:endParaRPr lang="en-IE" dirty="0" smtClean="0"/>
          </a:p>
          <a:p>
            <a:pPr marL="0" indent="0">
              <a:buNone/>
            </a:pPr>
            <a:r>
              <a:rPr lang="en-IE" dirty="0"/>
              <a:t>See also </a:t>
            </a:r>
            <a:r>
              <a:rPr lang="en-IE" dirty="0" smtClean="0"/>
              <a:t>a range of resources at </a:t>
            </a:r>
            <a:r>
              <a:rPr lang="en-IE" dirty="0" smtClean="0">
                <a:hlinkClick r:id="rId3"/>
              </a:rPr>
              <a:t>http</a:t>
            </a:r>
            <a:r>
              <a:rPr lang="en-IE" dirty="0">
                <a:hlinkClick r:id="rId3"/>
              </a:rPr>
              <a:t>://ukanon.net</a:t>
            </a:r>
            <a:r>
              <a:rPr lang="en-IE" dirty="0" smtClean="0">
                <a:hlinkClick r:id="rId3"/>
              </a:rPr>
              <a:t>/</a:t>
            </a:r>
            <a:endParaRPr lang="en-IE" dirty="0" smtClean="0"/>
          </a:p>
          <a:p>
            <a:pPr marL="0" indent="0">
              <a:buNone/>
            </a:pPr>
            <a:endParaRPr lang="en-IE" dirty="0" smtClean="0"/>
          </a:p>
          <a:p>
            <a:pPr marL="0" indent="0">
              <a:buNone/>
            </a:pPr>
            <a:r>
              <a:rPr lang="en-IE" dirty="0" smtClean="0"/>
              <a:t>The IQDA Best Practice in Archiving Qualitative Data guide </a:t>
            </a:r>
          </a:p>
          <a:p>
            <a:pPr marL="0" indent="0">
              <a:buNone/>
            </a:pPr>
            <a:r>
              <a:rPr lang="en-IE" dirty="0">
                <a:hlinkClick r:id="rId4"/>
              </a:rPr>
              <a:t>https://</a:t>
            </a:r>
            <a:r>
              <a:rPr lang="en-IE" dirty="0" smtClean="0">
                <a:hlinkClick r:id="rId4"/>
              </a:rPr>
              <a:t>content.web.nuim.ie/sites/default/files/assets/document/IQDA_Best_Practice_Handbook_0.pdf</a:t>
            </a:r>
            <a:endParaRPr lang="en-IE" dirty="0" smtClean="0"/>
          </a:p>
          <a:p>
            <a:pPr marL="0" indent="0">
              <a:buNone/>
            </a:pPr>
            <a:r>
              <a:rPr lang="en-IE" dirty="0"/>
              <a:t>See </a:t>
            </a:r>
            <a:r>
              <a:rPr lang="en-IE" dirty="0" smtClean="0"/>
              <a:t>also useful tips at </a:t>
            </a:r>
            <a:r>
              <a:rPr lang="en-IE" dirty="0">
                <a:hlinkClick r:id="rId5"/>
              </a:rPr>
              <a:t>https://</a:t>
            </a:r>
            <a:r>
              <a:rPr lang="en-IE" dirty="0" smtClean="0">
                <a:hlinkClick r:id="rId5"/>
              </a:rPr>
              <a:t>content.web.nuim.ie/iqda/deposit-data/preparing-your-data-depositing</a:t>
            </a:r>
            <a:endParaRPr lang="en-IE" dirty="0" smtClean="0"/>
          </a:p>
          <a:p>
            <a:pPr marL="0" indent="0">
              <a:buNone/>
            </a:pPr>
            <a:endParaRPr lang="en-IE" dirty="0"/>
          </a:p>
          <a:p>
            <a:pPr marL="0" indent="0">
              <a:buNone/>
            </a:pPr>
            <a:r>
              <a:rPr lang="en-IE" dirty="0"/>
              <a:t>The </a:t>
            </a:r>
            <a:r>
              <a:rPr lang="en-IE" dirty="0" smtClean="0"/>
              <a:t>Information Commissioners Office (UK) anonymisation code of practice </a:t>
            </a:r>
          </a:p>
          <a:p>
            <a:pPr marL="0" indent="0">
              <a:buNone/>
            </a:pPr>
            <a:r>
              <a:rPr lang="en-IE" dirty="0" smtClean="0">
                <a:hlinkClick r:id="rId6"/>
              </a:rPr>
              <a:t>https</a:t>
            </a:r>
            <a:r>
              <a:rPr lang="en-IE" dirty="0">
                <a:hlinkClick r:id="rId6"/>
              </a:rPr>
              <a:t>://</a:t>
            </a:r>
            <a:r>
              <a:rPr lang="en-IE" dirty="0" smtClean="0">
                <a:hlinkClick r:id="rId6"/>
              </a:rPr>
              <a:t>ico.org.uk/media/1061/anonymisation-code.pdf</a:t>
            </a:r>
            <a:endParaRPr lang="en-IE" dirty="0" smtClean="0"/>
          </a:p>
          <a:p>
            <a:pPr marL="0" indent="0">
              <a:buNone/>
            </a:pPr>
            <a:endParaRPr lang="en-IE" dirty="0"/>
          </a:p>
        </p:txBody>
      </p:sp>
    </p:spTree>
    <p:extLst>
      <p:ext uri="{BB962C8B-B14F-4D97-AF65-F5344CB8AC3E}">
        <p14:creationId xmlns:p14="http://schemas.microsoft.com/office/powerpoint/2010/main" val="404775017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1855" y="197942"/>
            <a:ext cx="8776089" cy="630398"/>
          </a:xfrm>
        </p:spPr>
        <p:txBody>
          <a:bodyPr>
            <a:normAutofit/>
          </a:bodyPr>
          <a:lstStyle/>
          <a:p>
            <a:r>
              <a:rPr lang="en-IE" sz="3200" dirty="0" smtClean="0"/>
              <a:t>Publications cited in this presentation </a:t>
            </a:r>
            <a:endParaRPr lang="en-IE" sz="4000" dirty="0"/>
          </a:p>
        </p:txBody>
      </p:sp>
      <p:sp>
        <p:nvSpPr>
          <p:cNvPr id="3" name="Content Placeholder 2"/>
          <p:cNvSpPr>
            <a:spLocks noGrp="1"/>
          </p:cNvSpPr>
          <p:nvPr>
            <p:ph idx="1"/>
          </p:nvPr>
        </p:nvSpPr>
        <p:spPr>
          <a:xfrm>
            <a:off x="1117576" y="828340"/>
            <a:ext cx="10453639" cy="5626248"/>
          </a:xfrm>
        </p:spPr>
        <p:txBody>
          <a:bodyPr>
            <a:noAutofit/>
          </a:bodyPr>
          <a:lstStyle/>
          <a:p>
            <a:pPr>
              <a:buFont typeface="Arial" panose="020B0604020202020204" pitchFamily="34" charset="0"/>
              <a:buChar char="•"/>
            </a:pPr>
            <a:r>
              <a:rPr lang="en-IE" sz="1050" dirty="0" smtClean="0">
                <a:latin typeface="Calibri Light" panose="020F0302020204030204" pitchFamily="34" charset="0"/>
              </a:rPr>
              <a:t> </a:t>
            </a:r>
            <a:r>
              <a:rPr lang="en-IE" sz="1050" dirty="0">
                <a:latin typeface="Calibri Light" panose="020F0302020204030204" pitchFamily="34" charset="0"/>
              </a:rPr>
              <a:t>Ruth </a:t>
            </a:r>
            <a:r>
              <a:rPr lang="en-IE" sz="1050" dirty="0" smtClean="0">
                <a:latin typeface="Calibri Light" panose="020F0302020204030204" pitchFamily="34" charset="0"/>
              </a:rPr>
              <a:t>Geraghty (</a:t>
            </a:r>
            <a:r>
              <a:rPr lang="en-IE" sz="1050" dirty="0">
                <a:latin typeface="Calibri Light" panose="020F0302020204030204" pitchFamily="34" charset="0"/>
              </a:rPr>
              <a:t>2014) </a:t>
            </a:r>
            <a:r>
              <a:rPr lang="en-IE" sz="1050" i="1" dirty="0">
                <a:latin typeface="Calibri Light" panose="020F0302020204030204" pitchFamily="34" charset="0"/>
              </a:rPr>
              <a:t>Attitudes to Qualitative Archiving in Ireland: Findings from a Consultation with the Irish Social Science Community</a:t>
            </a:r>
            <a:r>
              <a:rPr lang="en-IE" sz="1050" dirty="0">
                <a:latin typeface="Calibri Light" panose="020F0302020204030204" pitchFamily="34" charset="0"/>
              </a:rPr>
              <a:t>. </a:t>
            </a:r>
            <a:r>
              <a:rPr lang="en-IE" sz="1050" dirty="0" err="1">
                <a:latin typeface="Calibri Light" panose="020F0302020204030204" pitchFamily="34" charset="0"/>
              </a:rPr>
              <a:t>Studia</a:t>
            </a:r>
            <a:r>
              <a:rPr lang="en-IE" sz="1050" dirty="0">
                <a:latin typeface="Calibri Light" panose="020F0302020204030204" pitchFamily="34" charset="0"/>
              </a:rPr>
              <a:t> </a:t>
            </a:r>
            <a:r>
              <a:rPr lang="en-IE" sz="1050" dirty="0" err="1">
                <a:latin typeface="Calibri Light" panose="020F0302020204030204" pitchFamily="34" charset="0"/>
              </a:rPr>
              <a:t>Socjologiczne</a:t>
            </a:r>
            <a:r>
              <a:rPr lang="en-IE" sz="1050" dirty="0">
                <a:latin typeface="Calibri Light" panose="020F0302020204030204" pitchFamily="34" charset="0"/>
              </a:rPr>
              <a:t>, 3. ISSN 0039−3371 available on Maynooth University </a:t>
            </a:r>
            <a:r>
              <a:rPr lang="en-IE" sz="1050" dirty="0" err="1">
                <a:latin typeface="Calibri Light" panose="020F0302020204030204" pitchFamily="34" charset="0"/>
              </a:rPr>
              <a:t>Eprints</a:t>
            </a:r>
            <a:r>
              <a:rPr lang="en-IE" sz="1050" dirty="0">
                <a:latin typeface="Calibri Light" panose="020F0302020204030204" pitchFamily="34" charset="0"/>
              </a:rPr>
              <a:t> at </a:t>
            </a:r>
            <a:r>
              <a:rPr lang="en-IE" sz="1050" dirty="0">
                <a:latin typeface="Calibri Light" panose="020F0302020204030204" pitchFamily="34" charset="0"/>
                <a:hlinkClick r:id="rId2"/>
              </a:rPr>
              <a:t>http://eprints.maynoothuniversity.ie/6407</a:t>
            </a:r>
            <a:r>
              <a:rPr lang="en-IE" sz="1050" dirty="0" smtClean="0">
                <a:latin typeface="Calibri Light" panose="020F0302020204030204" pitchFamily="34" charset="0"/>
                <a:hlinkClick r:id="rId2"/>
              </a:rPr>
              <a:t>/</a:t>
            </a:r>
            <a:endParaRPr lang="en-IE" sz="1050" dirty="0">
              <a:latin typeface="Calibri Light" panose="020F0302020204030204" pitchFamily="34" charset="0"/>
            </a:endParaRPr>
          </a:p>
          <a:p>
            <a:pPr>
              <a:buFont typeface="Arial" panose="020B0604020202020204" pitchFamily="34" charset="0"/>
              <a:buChar char="•"/>
            </a:pPr>
            <a:r>
              <a:rPr lang="en-IE" sz="1050" dirty="0">
                <a:latin typeface="Calibri Light" panose="020F0302020204030204" pitchFamily="34" charset="0"/>
              </a:rPr>
              <a:t> </a:t>
            </a:r>
            <a:r>
              <a:rPr lang="en-IE" sz="1050" dirty="0" err="1">
                <a:latin typeface="Calibri Light" panose="020F0302020204030204" pitchFamily="34" charset="0"/>
              </a:rPr>
              <a:t>Veerle</a:t>
            </a:r>
            <a:r>
              <a:rPr lang="en-IE" sz="1050" dirty="0">
                <a:latin typeface="Calibri Light" panose="020F0302020204030204" pitchFamily="34" charset="0"/>
              </a:rPr>
              <a:t> Van den </a:t>
            </a:r>
            <a:r>
              <a:rPr lang="en-IE" sz="1050" dirty="0" err="1">
                <a:latin typeface="Calibri Light" panose="020F0302020204030204" pitchFamily="34" charset="0"/>
              </a:rPr>
              <a:t>Eynden</a:t>
            </a:r>
            <a:r>
              <a:rPr lang="en-IE" sz="1050" dirty="0">
                <a:latin typeface="Calibri Light" panose="020F0302020204030204" pitchFamily="34" charset="0"/>
              </a:rPr>
              <a:t>, Louise </a:t>
            </a:r>
            <a:r>
              <a:rPr lang="en-IE" sz="1050" dirty="0" err="1">
                <a:latin typeface="Calibri Light" panose="020F0302020204030204" pitchFamily="34" charset="0"/>
              </a:rPr>
              <a:t>Corti</a:t>
            </a:r>
            <a:r>
              <a:rPr lang="en-IE" sz="1050" dirty="0">
                <a:latin typeface="Calibri Light" panose="020F0302020204030204" pitchFamily="34" charset="0"/>
              </a:rPr>
              <a:t>, Matthew </a:t>
            </a:r>
            <a:r>
              <a:rPr lang="en-IE" sz="1050" dirty="0" err="1">
                <a:latin typeface="Calibri Light" panose="020F0302020204030204" pitchFamily="34" charset="0"/>
              </a:rPr>
              <a:t>Woolard</a:t>
            </a:r>
            <a:r>
              <a:rPr lang="en-IE" sz="1050" dirty="0">
                <a:latin typeface="Calibri Light" panose="020F0302020204030204" pitchFamily="34" charset="0"/>
              </a:rPr>
              <a:t>, Libby Bishop and Laurence Horton (2011) Managing and Sharing Data. Essex: UK Data Archive</a:t>
            </a:r>
          </a:p>
          <a:p>
            <a:pPr>
              <a:buFont typeface="Arial" panose="020B0604020202020204" pitchFamily="34" charset="0"/>
              <a:buChar char="•"/>
            </a:pPr>
            <a:r>
              <a:rPr lang="en-IE" sz="1050" dirty="0">
                <a:latin typeface="Calibri Light" panose="020F0302020204030204" pitchFamily="34" charset="0"/>
              </a:rPr>
              <a:t>Information Commissioners Office (year unknown) Anonymisation: managing data protection risk code of practice. Accessed 16</a:t>
            </a:r>
            <a:r>
              <a:rPr lang="en-IE" sz="1050" baseline="30000" dirty="0">
                <a:latin typeface="Calibri Light" panose="020F0302020204030204" pitchFamily="34" charset="0"/>
              </a:rPr>
              <a:t>th</a:t>
            </a:r>
            <a:r>
              <a:rPr lang="en-IE" sz="1050" dirty="0">
                <a:latin typeface="Calibri Light" panose="020F0302020204030204" pitchFamily="34" charset="0"/>
              </a:rPr>
              <a:t> June 2016. Available at https://ico.org.uk/media/1061/anonymisation-code.pdf </a:t>
            </a:r>
          </a:p>
          <a:p>
            <a:pPr>
              <a:buFont typeface="Arial" panose="020B0604020202020204" pitchFamily="34" charset="0"/>
              <a:buChar char="•"/>
            </a:pPr>
            <a:r>
              <a:rPr lang="en-IE" sz="1050" dirty="0">
                <a:latin typeface="Calibri Light" panose="020F0302020204030204" pitchFamily="34" charset="0"/>
              </a:rPr>
              <a:t>2nd SC6 BDE Hangout blog post written by </a:t>
            </a:r>
            <a:r>
              <a:rPr lang="en-IE" sz="1050" dirty="0" err="1">
                <a:latin typeface="Calibri Light" panose="020F0302020204030204" pitchFamily="34" charset="0"/>
              </a:rPr>
              <a:t>milonjb</a:t>
            </a:r>
            <a:r>
              <a:rPr lang="en-IE" sz="1050" dirty="0">
                <a:latin typeface="Calibri Light" panose="020F0302020204030204" pitchFamily="34" charset="0"/>
              </a:rPr>
              <a:t>. Posted on 6</a:t>
            </a:r>
            <a:r>
              <a:rPr lang="en-IE" sz="1050" baseline="30000" dirty="0">
                <a:latin typeface="Calibri Light" panose="020F0302020204030204" pitchFamily="34" charset="0"/>
              </a:rPr>
              <a:t>th</a:t>
            </a:r>
            <a:r>
              <a:rPr lang="en-IE" sz="1050" dirty="0">
                <a:latin typeface="Calibri Light" panose="020F0302020204030204" pitchFamily="34" charset="0"/>
              </a:rPr>
              <a:t> June 201. Accessed 16</a:t>
            </a:r>
            <a:r>
              <a:rPr lang="en-IE" sz="1050" baseline="30000" dirty="0">
                <a:latin typeface="Calibri Light" panose="020F0302020204030204" pitchFamily="34" charset="0"/>
              </a:rPr>
              <a:t>th</a:t>
            </a:r>
            <a:r>
              <a:rPr lang="en-IE" sz="1050" dirty="0">
                <a:latin typeface="Calibri Light" panose="020F0302020204030204" pitchFamily="34" charset="0"/>
              </a:rPr>
              <a:t> June 2016. Available </a:t>
            </a:r>
            <a:r>
              <a:rPr lang="en-IE" sz="1050" dirty="0" smtClean="0">
                <a:latin typeface="Calibri Light" panose="020F0302020204030204" pitchFamily="34" charset="0"/>
              </a:rPr>
              <a:t>at: </a:t>
            </a:r>
            <a:r>
              <a:rPr lang="en-IE" sz="1050" dirty="0">
                <a:latin typeface="Calibri Light" panose="020F0302020204030204" pitchFamily="34" charset="0"/>
                <a:hlinkClick r:id="rId3"/>
              </a:rPr>
              <a:t>https://www.big-data-europe.eu/recording-of-the-sc6-bde-hangout-webinar/</a:t>
            </a:r>
            <a:endParaRPr lang="en-IE" sz="1050" dirty="0">
              <a:latin typeface="Calibri Light" panose="020F0302020204030204" pitchFamily="34" charset="0"/>
            </a:endParaRPr>
          </a:p>
          <a:p>
            <a:pPr>
              <a:buFont typeface="Arial" panose="020B0604020202020204" pitchFamily="34" charset="0"/>
              <a:buChar char="•"/>
            </a:pPr>
            <a:r>
              <a:rPr lang="en-IE" sz="1050" dirty="0" smtClean="0">
                <a:latin typeface="Calibri Light" panose="020F0302020204030204" pitchFamily="34" charset="0"/>
              </a:rPr>
              <a:t>Data Protection Act 1988 (2003) available at</a:t>
            </a:r>
            <a:r>
              <a:rPr lang="en-IE" sz="1050" dirty="0">
                <a:latin typeface="Calibri Light" panose="020F0302020204030204" pitchFamily="34" charset="0"/>
              </a:rPr>
              <a:t>: </a:t>
            </a:r>
            <a:r>
              <a:rPr lang="en-IE" sz="1050" dirty="0">
                <a:latin typeface="Calibri Light" panose="020F0302020204030204" pitchFamily="34" charset="0"/>
                <a:hlinkClick r:id="rId4"/>
              </a:rPr>
              <a:t>http://</a:t>
            </a:r>
            <a:r>
              <a:rPr lang="en-IE" sz="1050" dirty="0" smtClean="0">
                <a:latin typeface="Calibri Light" panose="020F0302020204030204" pitchFamily="34" charset="0"/>
                <a:hlinkClick r:id="rId4"/>
              </a:rPr>
              <a:t>www.irishstatutebook.ie/eli/2003/act/6/enacted/en/html</a:t>
            </a:r>
            <a:endParaRPr lang="en-IE" sz="1050" dirty="0" smtClean="0">
              <a:latin typeface="Calibri Light" panose="020F0302020204030204" pitchFamily="34" charset="0"/>
            </a:endParaRPr>
          </a:p>
          <a:p>
            <a:pPr>
              <a:buFont typeface="Arial" panose="020B0604020202020204" pitchFamily="34" charset="0"/>
              <a:buChar char="•"/>
            </a:pPr>
            <a:r>
              <a:rPr lang="en-IE" sz="1050" dirty="0">
                <a:latin typeface="Calibri Light" panose="020F0302020204030204" pitchFamily="34" charset="0"/>
              </a:rPr>
              <a:t> </a:t>
            </a:r>
            <a:r>
              <a:rPr lang="en-IE" sz="1050" dirty="0" smtClean="0">
                <a:latin typeface="Calibri Light" panose="020F0302020204030204" pitchFamily="34" charset="0"/>
              </a:rPr>
              <a:t>Data Protection Act 1998 available at</a:t>
            </a:r>
            <a:r>
              <a:rPr lang="en-IE" sz="1050" dirty="0">
                <a:latin typeface="Calibri Light" panose="020F0302020204030204" pitchFamily="34" charset="0"/>
              </a:rPr>
              <a:t>: </a:t>
            </a:r>
            <a:r>
              <a:rPr lang="en-IE" sz="1050" dirty="0">
                <a:latin typeface="Calibri Light" panose="020F0302020204030204" pitchFamily="34" charset="0"/>
                <a:hlinkClick r:id="rId5"/>
              </a:rPr>
              <a:t>http://</a:t>
            </a:r>
            <a:r>
              <a:rPr lang="en-IE" sz="1050" dirty="0" smtClean="0">
                <a:latin typeface="Calibri Light" panose="020F0302020204030204" pitchFamily="34" charset="0"/>
                <a:hlinkClick r:id="rId5"/>
              </a:rPr>
              <a:t>www.legislation.gov.uk/ukpga/1998/29/contents</a:t>
            </a:r>
            <a:endParaRPr lang="en-IE" sz="1050" dirty="0" smtClean="0">
              <a:latin typeface="Calibri Light" panose="020F0302020204030204" pitchFamily="34" charset="0"/>
            </a:endParaRPr>
          </a:p>
          <a:p>
            <a:pPr>
              <a:buFont typeface="Arial" panose="020B0604020202020204" pitchFamily="34" charset="0"/>
              <a:buChar char="•"/>
            </a:pPr>
            <a:r>
              <a:rPr lang="en-IE" sz="1050" dirty="0">
                <a:latin typeface="Calibri Light" panose="020F0302020204030204" pitchFamily="34" charset="0"/>
              </a:rPr>
              <a:t> </a:t>
            </a:r>
            <a:r>
              <a:rPr lang="en-IE" sz="1050" dirty="0" smtClean="0">
                <a:latin typeface="Calibri Light" panose="020F0302020204030204" pitchFamily="34" charset="0"/>
              </a:rPr>
              <a:t>EU General Data Protection Regulation 2016 available at</a:t>
            </a:r>
            <a:r>
              <a:rPr lang="en-IE" sz="1050" dirty="0">
                <a:latin typeface="Calibri Light" panose="020F0302020204030204" pitchFamily="34" charset="0"/>
              </a:rPr>
              <a:t>: </a:t>
            </a:r>
            <a:r>
              <a:rPr lang="en-IE" sz="1050" dirty="0">
                <a:latin typeface="Calibri Light" panose="020F0302020204030204" pitchFamily="34" charset="0"/>
                <a:hlinkClick r:id="rId6"/>
              </a:rPr>
              <a:t>http://eur-lex.europa.eu/legal-content/EN/TXT/?uri=uriserv:OJ.L_.</a:t>
            </a:r>
            <a:r>
              <a:rPr lang="en-IE" sz="1050" dirty="0" smtClean="0">
                <a:latin typeface="Calibri Light" panose="020F0302020204030204" pitchFamily="34" charset="0"/>
                <a:hlinkClick r:id="rId6"/>
              </a:rPr>
              <a:t>2016.119.01.0001.01.ENG&amp;toc=OJ:L:2016:119:TOC</a:t>
            </a:r>
            <a:endParaRPr lang="en-IE" sz="1050" dirty="0" smtClean="0">
              <a:latin typeface="Calibri Light" panose="020F0302020204030204" pitchFamily="34" charset="0"/>
            </a:endParaRPr>
          </a:p>
          <a:p>
            <a:pPr>
              <a:buFont typeface="Arial" panose="020B0604020202020204" pitchFamily="34" charset="0"/>
              <a:buChar char="•"/>
            </a:pPr>
            <a:r>
              <a:rPr lang="en-IE" sz="1050" dirty="0" smtClean="0">
                <a:latin typeface="Calibri Light" panose="020F0302020204030204" pitchFamily="34" charset="0"/>
              </a:rPr>
              <a:t> UK Anonymisation Network website available at: </a:t>
            </a:r>
            <a:r>
              <a:rPr lang="en-IE" sz="1050" dirty="0">
                <a:latin typeface="Calibri Light" panose="020F0302020204030204" pitchFamily="34" charset="0"/>
                <a:hlinkClick r:id="rId7"/>
              </a:rPr>
              <a:t>http://ukanon.net</a:t>
            </a:r>
            <a:r>
              <a:rPr lang="en-IE" sz="1050" dirty="0" smtClean="0">
                <a:latin typeface="Calibri Light" panose="020F0302020204030204" pitchFamily="34" charset="0"/>
                <a:hlinkClick r:id="rId7"/>
              </a:rPr>
              <a:t>/</a:t>
            </a:r>
            <a:endParaRPr lang="en-IE" sz="1050" dirty="0" smtClean="0">
              <a:latin typeface="Calibri Light" panose="020F0302020204030204" pitchFamily="34" charset="0"/>
            </a:endParaRPr>
          </a:p>
          <a:p>
            <a:pPr>
              <a:buFont typeface="Arial" panose="020B0604020202020204" pitchFamily="34" charset="0"/>
              <a:buChar char="•"/>
            </a:pPr>
            <a:r>
              <a:rPr lang="en-IE" sz="1050" dirty="0">
                <a:latin typeface="Calibri Light" panose="020F0302020204030204" pitchFamily="34" charset="0"/>
              </a:rPr>
              <a:t>Daniel </a:t>
            </a:r>
            <a:r>
              <a:rPr lang="en-IE" sz="1050" dirty="0" err="1">
                <a:latin typeface="Calibri Light" panose="020F0302020204030204" pitchFamily="34" charset="0"/>
              </a:rPr>
              <a:t>Schmidutz</a:t>
            </a:r>
            <a:r>
              <a:rPr lang="en-IE" sz="1050" dirty="0">
                <a:latin typeface="Calibri Light" panose="020F0302020204030204" pitchFamily="34" charset="0"/>
              </a:rPr>
              <a:t>, Lorna </a:t>
            </a:r>
            <a:r>
              <a:rPr lang="en-IE" sz="1050" dirty="0" smtClean="0">
                <a:latin typeface="Calibri Light" panose="020F0302020204030204" pitchFamily="34" charset="0"/>
              </a:rPr>
              <a:t>Ryan, </a:t>
            </a:r>
            <a:r>
              <a:rPr lang="en-IE" sz="1050" dirty="0" err="1" smtClean="0">
                <a:latin typeface="Calibri Light" panose="020F0302020204030204" pitchFamily="34" charset="0"/>
              </a:rPr>
              <a:t>Anje</a:t>
            </a:r>
            <a:r>
              <a:rPr lang="en-IE" sz="1050" dirty="0" smtClean="0">
                <a:latin typeface="Calibri Light" panose="020F0302020204030204" pitchFamily="34" charset="0"/>
              </a:rPr>
              <a:t> </a:t>
            </a:r>
            <a:r>
              <a:rPr lang="en-IE" sz="1050" dirty="0">
                <a:latin typeface="Calibri Light" panose="020F0302020204030204" pitchFamily="34" charset="0"/>
              </a:rPr>
              <a:t>Muller </a:t>
            </a:r>
            <a:r>
              <a:rPr lang="en-IE" sz="1050" dirty="0" err="1">
                <a:latin typeface="Calibri Light" panose="020F0302020204030204" pitchFamily="34" charset="0"/>
              </a:rPr>
              <a:t>Gjesdal</a:t>
            </a:r>
            <a:r>
              <a:rPr lang="en-IE" sz="1050" dirty="0">
                <a:latin typeface="Calibri Light" panose="020F0302020204030204" pitchFamily="34" charset="0"/>
              </a:rPr>
              <a:t> and </a:t>
            </a:r>
            <a:r>
              <a:rPr lang="en-IE" sz="1050" dirty="0" err="1">
                <a:latin typeface="Calibri Light" panose="020F0302020204030204" pitchFamily="34" charset="0"/>
              </a:rPr>
              <a:t>Koenraad</a:t>
            </a:r>
            <a:r>
              <a:rPr lang="en-IE" sz="1050" dirty="0">
                <a:latin typeface="Calibri Light" panose="020F0302020204030204" pitchFamily="34" charset="0"/>
              </a:rPr>
              <a:t> De </a:t>
            </a:r>
            <a:r>
              <a:rPr lang="en-IE" sz="1050" dirty="0" err="1" smtClean="0">
                <a:latin typeface="Calibri Light" panose="020F0302020204030204" pitchFamily="34" charset="0"/>
              </a:rPr>
              <a:t>Smedt</a:t>
            </a:r>
            <a:r>
              <a:rPr lang="en-IE" sz="1050" dirty="0">
                <a:latin typeface="Calibri Light" panose="020F0302020204030204" pitchFamily="34" charset="0"/>
              </a:rPr>
              <a:t> (30 June 2013) </a:t>
            </a:r>
            <a:r>
              <a:rPr lang="en-IE" sz="1050" i="1" dirty="0" smtClean="0">
                <a:latin typeface="Calibri Light" panose="020F0302020204030204" pitchFamily="34" charset="0"/>
              </a:rPr>
              <a:t>Report about New IPR Challenges </a:t>
            </a:r>
            <a:r>
              <a:rPr lang="en-IE" sz="1050" dirty="0" smtClean="0">
                <a:latin typeface="Calibri Light" panose="020F0302020204030204" pitchFamily="34" charset="0"/>
              </a:rPr>
              <a:t>from DASISH </a:t>
            </a:r>
            <a:r>
              <a:rPr lang="en-IE" sz="1050" dirty="0">
                <a:latin typeface="Calibri Light" panose="020F0302020204030204" pitchFamily="34" charset="0"/>
              </a:rPr>
              <a:t>Work Package 6: "Legal and Ethical </a:t>
            </a:r>
            <a:r>
              <a:rPr lang="en-IE" sz="1050" dirty="0" smtClean="0">
                <a:latin typeface="Calibri Light" panose="020F0302020204030204" pitchFamily="34" charset="0"/>
              </a:rPr>
              <a:t>Issues“</a:t>
            </a:r>
            <a:r>
              <a:rPr lang="en-IE" sz="1050" dirty="0">
                <a:latin typeface="Calibri Light" panose="020F0302020204030204" pitchFamily="34" charset="0"/>
              </a:rPr>
              <a:t>, Accessed 16</a:t>
            </a:r>
            <a:r>
              <a:rPr lang="en-IE" sz="1050" baseline="30000" dirty="0">
                <a:latin typeface="Calibri Light" panose="020F0302020204030204" pitchFamily="34" charset="0"/>
              </a:rPr>
              <a:t>th</a:t>
            </a:r>
            <a:r>
              <a:rPr lang="en-IE" sz="1050" dirty="0">
                <a:latin typeface="Calibri Light" panose="020F0302020204030204" pitchFamily="34" charset="0"/>
              </a:rPr>
              <a:t> June 2016</a:t>
            </a:r>
            <a:r>
              <a:rPr lang="en-IE" sz="1050" dirty="0" smtClean="0">
                <a:latin typeface="Calibri Light" panose="020F0302020204030204" pitchFamily="34" charset="0"/>
              </a:rPr>
              <a:t>. Available at: </a:t>
            </a:r>
            <a:r>
              <a:rPr lang="en-IE" sz="1050" dirty="0">
                <a:latin typeface="Calibri Light" panose="020F0302020204030204" pitchFamily="34" charset="0"/>
                <a:hlinkClick r:id="rId8"/>
              </a:rPr>
              <a:t>http://</a:t>
            </a:r>
            <a:r>
              <a:rPr lang="en-IE" sz="1050" dirty="0" smtClean="0">
                <a:latin typeface="Calibri Light" panose="020F0302020204030204" pitchFamily="34" charset="0"/>
                <a:hlinkClick r:id="rId8"/>
              </a:rPr>
              <a:t>dasish.eu/publications/projectreports/D6.1_final.pdf</a:t>
            </a:r>
            <a:endParaRPr lang="en-IE" sz="1050" dirty="0">
              <a:latin typeface="Calibri Light" panose="020F0302020204030204" pitchFamily="34" charset="0"/>
            </a:endParaRPr>
          </a:p>
          <a:p>
            <a:pPr>
              <a:buFont typeface="Arial" panose="020B0604020202020204" pitchFamily="34" charset="0"/>
              <a:buChar char="•"/>
            </a:pPr>
            <a:r>
              <a:rPr lang="en-IE" sz="1050" dirty="0" smtClean="0">
                <a:latin typeface="Calibri Light" panose="020F0302020204030204" pitchFamily="34" charset="0"/>
              </a:rPr>
              <a:t>Rosalyn Moran (2016) Proposals </a:t>
            </a:r>
            <a:r>
              <a:rPr lang="en-IE" sz="1050" dirty="0">
                <a:latin typeface="Calibri Light" panose="020F0302020204030204" pitchFamily="34" charset="0"/>
              </a:rPr>
              <a:t>for an Enabling Data Environment for Health and Related Research in </a:t>
            </a:r>
            <a:r>
              <a:rPr lang="en-IE" sz="1050" dirty="0" smtClean="0">
                <a:latin typeface="Calibri Light" panose="020F0302020204030204" pitchFamily="34" charset="0"/>
              </a:rPr>
              <a:t>Ireland. Dublin: Health Research Board</a:t>
            </a:r>
          </a:p>
          <a:p>
            <a:pPr>
              <a:buFont typeface="Arial" panose="020B0604020202020204" pitchFamily="34" charset="0"/>
              <a:buChar char="•"/>
            </a:pPr>
            <a:r>
              <a:rPr lang="en-IE" sz="1050" dirty="0" smtClean="0">
                <a:latin typeface="Calibri Light" panose="020F0302020204030204" pitchFamily="34" charset="0"/>
              </a:rPr>
              <a:t>Data Protection Commissioner (2007) Data </a:t>
            </a:r>
            <a:r>
              <a:rPr lang="en-IE" sz="1050" dirty="0">
                <a:latin typeface="Calibri Light" panose="020F0302020204030204" pitchFamily="34" charset="0"/>
              </a:rPr>
              <a:t>Protection Guidelines on research in the Health </a:t>
            </a:r>
            <a:r>
              <a:rPr lang="en-IE" sz="1050" dirty="0" smtClean="0">
                <a:latin typeface="Calibri Light" panose="020F0302020204030204" pitchFamily="34" charset="0"/>
              </a:rPr>
              <a:t>Sector</a:t>
            </a:r>
            <a:r>
              <a:rPr lang="en-IE" sz="1050" dirty="0">
                <a:latin typeface="Calibri Light" panose="020F0302020204030204" pitchFamily="34" charset="0"/>
              </a:rPr>
              <a:t>.</a:t>
            </a:r>
            <a:r>
              <a:rPr lang="en-IE" sz="1050" dirty="0" smtClean="0">
                <a:latin typeface="Calibri Light" panose="020F0302020204030204" pitchFamily="34" charset="0"/>
              </a:rPr>
              <a:t> Accessed 16</a:t>
            </a:r>
            <a:r>
              <a:rPr lang="en-IE" sz="1050" baseline="30000" dirty="0" smtClean="0">
                <a:latin typeface="Calibri Light" panose="020F0302020204030204" pitchFamily="34" charset="0"/>
              </a:rPr>
              <a:t>th</a:t>
            </a:r>
            <a:r>
              <a:rPr lang="en-IE" sz="1050" dirty="0" smtClean="0">
                <a:latin typeface="Calibri Light" panose="020F0302020204030204" pitchFamily="34" charset="0"/>
              </a:rPr>
              <a:t> June 2016. </a:t>
            </a:r>
            <a:r>
              <a:rPr lang="en-IE" sz="1050" dirty="0">
                <a:latin typeface="Calibri Light" panose="020F0302020204030204" pitchFamily="34" charset="0"/>
              </a:rPr>
              <a:t>Available </a:t>
            </a:r>
            <a:r>
              <a:rPr lang="en-IE" sz="1050" dirty="0" smtClean="0">
                <a:latin typeface="Calibri Light" panose="020F0302020204030204" pitchFamily="34" charset="0"/>
              </a:rPr>
              <a:t>at: </a:t>
            </a:r>
            <a:r>
              <a:rPr lang="en-IE" sz="1050" dirty="0" smtClean="0">
                <a:latin typeface="Calibri Light" panose="020F0302020204030204" pitchFamily="34" charset="0"/>
                <a:hlinkClick r:id="rId9"/>
              </a:rPr>
              <a:t>https</a:t>
            </a:r>
            <a:r>
              <a:rPr lang="en-IE" sz="1050" dirty="0">
                <a:latin typeface="Calibri Light" panose="020F0302020204030204" pitchFamily="34" charset="0"/>
                <a:hlinkClick r:id="rId9"/>
              </a:rPr>
              <a:t>://</a:t>
            </a:r>
            <a:r>
              <a:rPr lang="en-IE" sz="1050" dirty="0" smtClean="0">
                <a:latin typeface="Calibri Light" panose="020F0302020204030204" pitchFamily="34" charset="0"/>
                <a:hlinkClick r:id="rId9"/>
              </a:rPr>
              <a:t>www.dataprotection.ie/documents/guidance/Health_research.pdf</a:t>
            </a:r>
            <a:endParaRPr lang="en-IE" sz="1050" dirty="0">
              <a:latin typeface="Calibri Light" panose="020F0302020204030204" pitchFamily="34" charset="0"/>
            </a:endParaRPr>
          </a:p>
          <a:p>
            <a:pPr>
              <a:buFont typeface="Arial" panose="020B0604020202020204" pitchFamily="34" charset="0"/>
              <a:buChar char="•"/>
            </a:pPr>
            <a:r>
              <a:rPr lang="en-IE" sz="1050" dirty="0" smtClean="0">
                <a:latin typeface="Calibri Light" panose="020F0302020204030204" pitchFamily="34" charset="0"/>
              </a:rPr>
              <a:t>Louise Corti, Annette </a:t>
            </a:r>
            <a:r>
              <a:rPr lang="en-IE" sz="1050" dirty="0">
                <a:latin typeface="Calibri Light" panose="020F0302020204030204" pitchFamily="34" charset="0"/>
              </a:rPr>
              <a:t>Day &amp; Gill </a:t>
            </a:r>
            <a:r>
              <a:rPr lang="en-IE" sz="1050" dirty="0" smtClean="0">
                <a:latin typeface="Calibri Light" panose="020F0302020204030204" pitchFamily="34" charset="0"/>
              </a:rPr>
              <a:t>Backhouse (2000</a:t>
            </a:r>
            <a:r>
              <a:rPr lang="en-IE" sz="1050" dirty="0">
                <a:latin typeface="Calibri Light" panose="020F0302020204030204" pitchFamily="34" charset="0"/>
              </a:rPr>
              <a:t>) Confidentiality and Informed Consent: Issues for Consideration in the Preservation of and Provision of Access to Qualitative Data </a:t>
            </a:r>
            <a:r>
              <a:rPr lang="en-IE" sz="1050" dirty="0" smtClean="0">
                <a:latin typeface="Calibri Light" panose="020F0302020204030204" pitchFamily="34" charset="0"/>
              </a:rPr>
              <a:t>Archives, </a:t>
            </a:r>
            <a:r>
              <a:rPr lang="en-IE" sz="1050" dirty="0">
                <a:latin typeface="Calibri Light" panose="020F0302020204030204" pitchFamily="34" charset="0"/>
              </a:rPr>
              <a:t>Accessed 16</a:t>
            </a:r>
            <a:r>
              <a:rPr lang="en-IE" sz="1050" baseline="30000" dirty="0">
                <a:latin typeface="Calibri Light" panose="020F0302020204030204" pitchFamily="34" charset="0"/>
              </a:rPr>
              <a:t>th</a:t>
            </a:r>
            <a:r>
              <a:rPr lang="en-IE" sz="1050" dirty="0">
                <a:latin typeface="Calibri Light" panose="020F0302020204030204" pitchFamily="34" charset="0"/>
              </a:rPr>
              <a:t> June 2016. Available </a:t>
            </a:r>
            <a:r>
              <a:rPr lang="en-IE" sz="1050" dirty="0" smtClean="0">
                <a:latin typeface="Calibri Light" panose="020F0302020204030204" pitchFamily="34" charset="0"/>
              </a:rPr>
              <a:t>at: </a:t>
            </a:r>
            <a:r>
              <a:rPr lang="en-IE" sz="1050" dirty="0" smtClean="0">
                <a:latin typeface="Calibri Light" panose="020F0302020204030204" pitchFamily="34" charset="0"/>
                <a:hlinkClick r:id="rId10"/>
              </a:rPr>
              <a:t>http</a:t>
            </a:r>
            <a:r>
              <a:rPr lang="en-IE" sz="1050" dirty="0">
                <a:latin typeface="Calibri Light" panose="020F0302020204030204" pitchFamily="34" charset="0"/>
                <a:hlinkClick r:id="rId10"/>
              </a:rPr>
              <a:t>://</a:t>
            </a:r>
            <a:r>
              <a:rPr lang="en-IE" sz="1050" dirty="0" smtClean="0">
                <a:latin typeface="Calibri Light" panose="020F0302020204030204" pitchFamily="34" charset="0"/>
                <a:hlinkClick r:id="rId10"/>
              </a:rPr>
              <a:t>www.qualitative-forschung.de/institut/index.html</a:t>
            </a:r>
            <a:endParaRPr lang="en-IE" sz="1050" dirty="0" smtClean="0">
              <a:latin typeface="Calibri Light" panose="020F0302020204030204" pitchFamily="34" charset="0"/>
            </a:endParaRPr>
          </a:p>
          <a:p>
            <a:pPr>
              <a:buFont typeface="Arial" panose="020B0604020202020204" pitchFamily="34" charset="0"/>
              <a:buChar char="•"/>
            </a:pPr>
            <a:r>
              <a:rPr lang="en-IE" sz="1050" dirty="0" smtClean="0">
                <a:latin typeface="Calibri Light" panose="020F0302020204030204" pitchFamily="34" charset="0"/>
              </a:rPr>
              <a:t>UK Data Archive Create and Manage Data: Consent and Ethics, </a:t>
            </a:r>
            <a:r>
              <a:rPr lang="en-IE" sz="1050" dirty="0">
                <a:latin typeface="Calibri Light" panose="020F0302020204030204" pitchFamily="34" charset="0"/>
              </a:rPr>
              <a:t>Accessed 16</a:t>
            </a:r>
            <a:r>
              <a:rPr lang="en-IE" sz="1050" baseline="30000" dirty="0">
                <a:latin typeface="Calibri Light" panose="020F0302020204030204" pitchFamily="34" charset="0"/>
              </a:rPr>
              <a:t>th</a:t>
            </a:r>
            <a:r>
              <a:rPr lang="en-IE" sz="1050" dirty="0">
                <a:latin typeface="Calibri Light" panose="020F0302020204030204" pitchFamily="34" charset="0"/>
              </a:rPr>
              <a:t> June 2016</a:t>
            </a:r>
            <a:r>
              <a:rPr lang="en-IE" sz="1050" dirty="0" smtClean="0">
                <a:latin typeface="Calibri Light" panose="020F0302020204030204" pitchFamily="34" charset="0"/>
              </a:rPr>
              <a:t>. Available at: </a:t>
            </a:r>
            <a:r>
              <a:rPr lang="en-GB" sz="1050" dirty="0">
                <a:latin typeface="Calibri Light" panose="020F0302020204030204" pitchFamily="34" charset="0"/>
                <a:hlinkClick r:id="rId11"/>
              </a:rPr>
              <a:t>http://www.data-archive.ac.uk/create-manage/consent-ethics/consent?index=3</a:t>
            </a:r>
            <a:endParaRPr lang="en-IE" sz="1050" dirty="0" smtClean="0">
              <a:latin typeface="Calibri Light" panose="020F0302020204030204" pitchFamily="34" charset="0"/>
            </a:endParaRPr>
          </a:p>
          <a:p>
            <a:pPr>
              <a:buFont typeface="Arial" panose="020B0604020202020204" pitchFamily="34" charset="0"/>
              <a:buChar char="•"/>
            </a:pPr>
            <a:r>
              <a:rPr lang="en-IE" sz="1050" dirty="0" smtClean="0">
                <a:latin typeface="Calibri Light" panose="020F0302020204030204" pitchFamily="34" charset="0"/>
              </a:rPr>
              <a:t>IQDA and Tallaght West CDI Best Practice in Archiving Qualitative Data, </a:t>
            </a:r>
            <a:r>
              <a:rPr lang="en-IE" sz="1050" dirty="0">
                <a:latin typeface="Calibri Light" panose="020F0302020204030204" pitchFamily="34" charset="0"/>
              </a:rPr>
              <a:t>Accessed 16</a:t>
            </a:r>
            <a:r>
              <a:rPr lang="en-IE" sz="1050" baseline="30000" dirty="0">
                <a:latin typeface="Calibri Light" panose="020F0302020204030204" pitchFamily="34" charset="0"/>
              </a:rPr>
              <a:t>th</a:t>
            </a:r>
            <a:r>
              <a:rPr lang="en-IE" sz="1050" dirty="0">
                <a:latin typeface="Calibri Light" panose="020F0302020204030204" pitchFamily="34" charset="0"/>
              </a:rPr>
              <a:t> June 2016. Available </a:t>
            </a:r>
            <a:r>
              <a:rPr lang="en-IE" sz="1050" dirty="0" smtClean="0">
                <a:latin typeface="Calibri Light" panose="020F0302020204030204" pitchFamily="34" charset="0"/>
              </a:rPr>
              <a:t>at: </a:t>
            </a:r>
            <a:r>
              <a:rPr lang="en-IE" sz="1050" dirty="0" smtClean="0">
                <a:latin typeface="Calibri Light" panose="020F0302020204030204" pitchFamily="34" charset="0"/>
                <a:hlinkClick r:id="rId12"/>
              </a:rPr>
              <a:t>https</a:t>
            </a:r>
            <a:r>
              <a:rPr lang="en-IE" sz="1050" dirty="0">
                <a:latin typeface="Calibri Light" panose="020F0302020204030204" pitchFamily="34" charset="0"/>
                <a:hlinkClick r:id="rId12"/>
              </a:rPr>
              <a:t>://</a:t>
            </a:r>
            <a:r>
              <a:rPr lang="en-IE" sz="1050" dirty="0" smtClean="0">
                <a:latin typeface="Calibri Light" panose="020F0302020204030204" pitchFamily="34" charset="0"/>
                <a:hlinkClick r:id="rId12"/>
              </a:rPr>
              <a:t>content.web.nuim.ie/sites/default/files/assets/document/IQDA_Best_Practice_Handbook_0.pdf</a:t>
            </a:r>
            <a:endParaRPr lang="en-IE" sz="1050" dirty="0" smtClean="0">
              <a:latin typeface="Calibri Light" panose="020F0302020204030204" pitchFamily="34" charset="0"/>
            </a:endParaRPr>
          </a:p>
          <a:p>
            <a:pPr>
              <a:buFont typeface="Arial" panose="020B0604020202020204" pitchFamily="34" charset="0"/>
              <a:buChar char="•"/>
            </a:pPr>
            <a:r>
              <a:rPr lang="en-IE" sz="1050" dirty="0" smtClean="0">
                <a:latin typeface="Calibri Light" panose="020F0302020204030204" pitchFamily="34" charset="0"/>
              </a:rPr>
              <a:t>A Gavin, C Kelly, S Nic </a:t>
            </a:r>
            <a:r>
              <a:rPr lang="en-IE" sz="1050" dirty="0" err="1" smtClean="0">
                <a:latin typeface="Calibri Light" panose="020F0302020204030204" pitchFamily="34" charset="0"/>
              </a:rPr>
              <a:t>Gabhainn</a:t>
            </a:r>
            <a:r>
              <a:rPr lang="en-IE" sz="1050" dirty="0">
                <a:latin typeface="Calibri Light" panose="020F0302020204030204" pitchFamily="34" charset="0"/>
              </a:rPr>
              <a:t> </a:t>
            </a:r>
            <a:r>
              <a:rPr lang="en-IE" sz="1050" dirty="0" smtClean="0">
                <a:latin typeface="Calibri Light" panose="020F0302020204030204" pitchFamily="34" charset="0"/>
              </a:rPr>
              <a:t>and E O’Callaghan (2011) </a:t>
            </a:r>
            <a:r>
              <a:rPr lang="en-IE" sz="1050" i="1" dirty="0" smtClean="0">
                <a:latin typeface="Calibri Light" panose="020F0302020204030204" pitchFamily="34" charset="0"/>
              </a:rPr>
              <a:t>Key issues for consideration in the development of a data strategy: A review of the literature</a:t>
            </a:r>
            <a:r>
              <a:rPr lang="en-IE" sz="1050" dirty="0" smtClean="0">
                <a:latin typeface="Calibri Light" panose="020F0302020204030204" pitchFamily="34" charset="0"/>
              </a:rPr>
              <a:t>. Dublin: Department of Children and Youth Affairs. Available at </a:t>
            </a:r>
            <a:r>
              <a:rPr lang="en-IE" sz="1050" dirty="0" smtClean="0">
                <a:latin typeface="Calibri Light" panose="020F0302020204030204" pitchFamily="34" charset="0"/>
                <a:hlinkClick r:id="rId13"/>
              </a:rPr>
              <a:t>www.dcya.ie</a:t>
            </a:r>
            <a:endParaRPr lang="en-IE" sz="1050" dirty="0">
              <a:latin typeface="Calibri Light" panose="020F0302020204030204" pitchFamily="34" charset="0"/>
            </a:endParaRPr>
          </a:p>
        </p:txBody>
      </p:sp>
    </p:spTree>
    <p:extLst>
      <p:ext uri="{BB962C8B-B14F-4D97-AF65-F5344CB8AC3E}">
        <p14:creationId xmlns:p14="http://schemas.microsoft.com/office/powerpoint/2010/main" val="233711261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bg>
      <p:bgPr>
        <a:solidFill>
          <a:srgbClr val="1A8DA4"/>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281282" y="1966156"/>
            <a:ext cx="7923529" cy="3452005"/>
          </a:xfrm>
          <a:solidFill>
            <a:srgbClr val="1A8DA4"/>
          </a:solidFill>
        </p:spPr>
        <p:txBody>
          <a:bodyPr>
            <a:noAutofit/>
          </a:bodyPr>
          <a:lstStyle/>
          <a:p>
            <a:endParaRPr lang="en-IE" sz="2800" dirty="0" smtClean="0">
              <a:solidFill>
                <a:schemeClr val="bg1"/>
              </a:solidFill>
            </a:endParaRPr>
          </a:p>
          <a:p>
            <a:endParaRPr lang="en-IE" sz="2800" dirty="0">
              <a:solidFill>
                <a:schemeClr val="bg1"/>
              </a:solidFill>
            </a:endParaRPr>
          </a:p>
          <a:p>
            <a:r>
              <a:rPr lang="en-IE" sz="2400" dirty="0" smtClean="0">
                <a:solidFill>
                  <a:schemeClr val="bg1"/>
                </a:solidFill>
              </a:rPr>
              <a:t>Ruth Geraghty</a:t>
            </a:r>
          </a:p>
          <a:p>
            <a:r>
              <a:rPr lang="en-IE" sz="2400" dirty="0" smtClean="0">
                <a:solidFill>
                  <a:schemeClr val="bg1"/>
                </a:solidFill>
              </a:rPr>
              <a:t>Data Curator, CRNINI-PEI Research Initiative</a:t>
            </a:r>
          </a:p>
          <a:p>
            <a:r>
              <a:rPr lang="en-IE" sz="2400" dirty="0" smtClean="0">
                <a:solidFill>
                  <a:schemeClr val="bg1"/>
                </a:solidFill>
              </a:rPr>
              <a:t>Children’s Research Network for Ireland and Northern Ireland</a:t>
            </a:r>
          </a:p>
          <a:p>
            <a:endParaRPr lang="en-IE" sz="2800" dirty="0">
              <a:solidFill>
                <a:schemeClr val="bg1"/>
              </a:solidFill>
            </a:endParaRPr>
          </a:p>
          <a:p>
            <a:r>
              <a:rPr lang="en-IE" sz="2400" dirty="0" smtClean="0">
                <a:solidFill>
                  <a:schemeClr val="bg1"/>
                </a:solidFill>
              </a:rPr>
              <a:t>Email: 		rgeraghty.crn@effectiveservices.org</a:t>
            </a:r>
            <a:endParaRPr lang="en-IE" sz="2400" dirty="0">
              <a:solidFill>
                <a:schemeClr val="bg1"/>
              </a:solidFill>
            </a:endParaRPr>
          </a:p>
          <a:p>
            <a:r>
              <a:rPr lang="en-IE" sz="2400" dirty="0" smtClean="0">
                <a:solidFill>
                  <a:schemeClr val="bg1"/>
                </a:solidFill>
              </a:rPr>
              <a:t>Tel: 		(01)4160530</a:t>
            </a:r>
          </a:p>
          <a:p>
            <a:r>
              <a:rPr lang="en-IE" sz="2400" dirty="0" smtClean="0">
                <a:solidFill>
                  <a:schemeClr val="bg1"/>
                </a:solidFill>
              </a:rPr>
              <a:t>Twitter: 	@</a:t>
            </a:r>
            <a:r>
              <a:rPr lang="en-IE" sz="2400" dirty="0" err="1" smtClean="0">
                <a:solidFill>
                  <a:schemeClr val="bg1"/>
                </a:solidFill>
              </a:rPr>
              <a:t>RuthoGeraghty</a:t>
            </a:r>
            <a:endParaRPr lang="en-IE" sz="2400" dirty="0">
              <a:solidFill>
                <a:schemeClr val="bg1"/>
              </a:solidFill>
            </a:endParaRPr>
          </a:p>
          <a:p>
            <a:endParaRPr lang="en-IE" sz="2800" dirty="0" smtClean="0">
              <a:solidFill>
                <a:schemeClr val="bg1"/>
              </a:solidFill>
            </a:endParaRPr>
          </a:p>
          <a:p>
            <a:endParaRPr lang="en-IE" sz="2400" dirty="0"/>
          </a:p>
        </p:txBody>
      </p:sp>
      <p:sp>
        <p:nvSpPr>
          <p:cNvPr id="5" name="Subtitle 2"/>
          <p:cNvSpPr txBox="1">
            <a:spLocks/>
          </p:cNvSpPr>
          <p:nvPr/>
        </p:nvSpPr>
        <p:spPr bwMode="auto">
          <a:xfrm>
            <a:off x="2435360" y="5792272"/>
            <a:ext cx="64008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buFont typeface="Arial" panose="020B0604020202020204" pitchFamily="34" charset="0"/>
              <a:buNone/>
            </a:pPr>
            <a:endParaRPr lang="en-IE" altLang="en-US" sz="2800" dirty="0">
              <a:solidFill>
                <a:schemeClr val="bg1"/>
              </a:solidFill>
            </a:endParaRPr>
          </a:p>
          <a:p>
            <a:pPr algn="ctr" eaLnBrk="1" hangingPunct="1">
              <a:buFont typeface="Arial" panose="020B0604020202020204" pitchFamily="34" charset="0"/>
              <a:buNone/>
            </a:pPr>
            <a:r>
              <a:rPr lang="en-IE" altLang="en-US" sz="2400" dirty="0">
                <a:solidFill>
                  <a:schemeClr val="bg1"/>
                </a:solidFill>
              </a:rPr>
              <a:t>www.childrensresearchnetwork.org</a:t>
            </a:r>
            <a:endParaRPr lang="en-US" altLang="en-US" sz="2400" b="1" i="1" dirty="0">
              <a:solidFill>
                <a:schemeClr val="bg1"/>
              </a:solidFill>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2224585" cy="2531297"/>
          </a:xfrm>
          <a:prstGeom prst="rect">
            <a:avLst/>
          </a:prstGeom>
        </p:spPr>
      </p:pic>
    </p:spTree>
    <p:extLst>
      <p:ext uri="{BB962C8B-B14F-4D97-AF65-F5344CB8AC3E}">
        <p14:creationId xmlns:p14="http://schemas.microsoft.com/office/powerpoint/2010/main" val="20073400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300137"/>
            <a:ext cx="10515600" cy="1499616"/>
          </a:xfrm>
        </p:spPr>
        <p:txBody>
          <a:bodyPr>
            <a:normAutofit/>
          </a:bodyPr>
          <a:lstStyle/>
          <a:p>
            <a:r>
              <a:rPr lang="en-IE" sz="4400" dirty="0" smtClean="0"/>
              <a:t>In the midst of a change in practice towards sharing data </a:t>
            </a:r>
            <a:endParaRPr lang="en-IE" sz="4400" dirty="0"/>
          </a:p>
        </p:txBody>
      </p:sp>
      <p:sp>
        <p:nvSpPr>
          <p:cNvPr id="3" name="Content Placeholder 2"/>
          <p:cNvSpPr>
            <a:spLocks noGrp="1"/>
          </p:cNvSpPr>
          <p:nvPr>
            <p:ph idx="1"/>
          </p:nvPr>
        </p:nvSpPr>
        <p:spPr>
          <a:xfrm>
            <a:off x="1024128" y="1799753"/>
            <a:ext cx="10515600" cy="4070308"/>
          </a:xfrm>
        </p:spPr>
        <p:txBody>
          <a:bodyPr>
            <a:normAutofit/>
          </a:bodyPr>
          <a:lstStyle/>
          <a:p>
            <a:pPr marL="0" indent="0">
              <a:buNone/>
            </a:pPr>
            <a:r>
              <a:rPr lang="en-IE" sz="2400" dirty="0" smtClean="0"/>
              <a:t>Context of the recent past: </a:t>
            </a:r>
          </a:p>
          <a:p>
            <a:pPr marL="0" indent="0">
              <a:buNone/>
            </a:pPr>
            <a:r>
              <a:rPr lang="en-IE" sz="2400" dirty="0" err="1" smtClean="0"/>
              <a:t>RACcER</a:t>
            </a:r>
            <a:r>
              <a:rPr lang="en-IE" sz="2400" dirty="0" smtClean="0"/>
              <a:t>: Re-use and Archiving of Complex Community-Based Evaluation Research (IQDA and Tallaght CDI)</a:t>
            </a:r>
          </a:p>
          <a:p>
            <a:pPr>
              <a:spcBef>
                <a:spcPts val="0"/>
              </a:spcBef>
              <a:spcAft>
                <a:spcPts val="0"/>
              </a:spcAft>
              <a:buFont typeface="Arial" panose="020B0604020202020204" pitchFamily="34" charset="0"/>
              <a:buChar char="•"/>
            </a:pPr>
            <a:r>
              <a:rPr lang="en-IE" sz="2400" dirty="0" smtClean="0"/>
              <a:t> 2009-2010</a:t>
            </a:r>
          </a:p>
          <a:p>
            <a:pPr>
              <a:spcBef>
                <a:spcPts val="0"/>
              </a:spcBef>
              <a:spcAft>
                <a:spcPts val="0"/>
              </a:spcAft>
              <a:buFont typeface="Arial" panose="020B0604020202020204" pitchFamily="34" charset="0"/>
              <a:buChar char="•"/>
            </a:pPr>
            <a:r>
              <a:rPr lang="en-IE" sz="2400" dirty="0" smtClean="0"/>
              <a:t> 30 individuals from academic, policy and practice setting in ROI and NI</a:t>
            </a:r>
            <a:endParaRPr lang="en-IE" sz="2400" cap="small" dirty="0" smtClean="0">
              <a:solidFill>
                <a:srgbClr val="1A8DA4"/>
              </a:solidFill>
            </a:endParaRPr>
          </a:p>
          <a:p>
            <a:pPr marL="0" indent="0">
              <a:buNone/>
            </a:pPr>
            <a:r>
              <a:rPr lang="en-IE" sz="2400" cap="small" dirty="0" smtClean="0">
                <a:solidFill>
                  <a:srgbClr val="1A8DA4"/>
                </a:solidFill>
              </a:rPr>
              <a:t>At </a:t>
            </a:r>
            <a:r>
              <a:rPr lang="en-IE" sz="2400" cap="small" dirty="0">
                <a:solidFill>
                  <a:srgbClr val="1A8DA4"/>
                </a:solidFill>
              </a:rPr>
              <a:t>the time of interview archiving was a very new concept for most of the respondents and many felt that they, “wouldn't even be comfortable asking someone to agree to archive the information” because they, “don’t know enough about what implications [archiving] would have for [participants]” (</a:t>
            </a:r>
            <a:r>
              <a:rPr lang="en-IE" sz="2400" dirty="0">
                <a:solidFill>
                  <a:srgbClr val="1A8DA4"/>
                </a:solidFill>
              </a:rPr>
              <a:t>Geraghty 2014, </a:t>
            </a:r>
            <a:r>
              <a:rPr lang="en-IE" sz="2400" dirty="0" smtClean="0">
                <a:solidFill>
                  <a:srgbClr val="1A8DA4"/>
                </a:solidFill>
              </a:rPr>
              <a:t>pg. 9</a:t>
            </a:r>
            <a:r>
              <a:rPr lang="en-IE" sz="2400" cap="small" dirty="0">
                <a:solidFill>
                  <a:srgbClr val="1A8DA4"/>
                </a:solidFill>
              </a:rPr>
              <a:t>). </a:t>
            </a:r>
            <a:endParaRPr lang="en-IE" sz="2400" dirty="0"/>
          </a:p>
          <a:p>
            <a:pPr marL="0" indent="0">
              <a:buNone/>
            </a:pPr>
            <a:endParaRPr lang="en-IE" sz="2000" dirty="0"/>
          </a:p>
        </p:txBody>
      </p:sp>
    </p:spTree>
    <p:extLst>
      <p:ext uri="{BB962C8B-B14F-4D97-AF65-F5344CB8AC3E}">
        <p14:creationId xmlns:p14="http://schemas.microsoft.com/office/powerpoint/2010/main" val="3406639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2791" y="556194"/>
            <a:ext cx="10295162" cy="850489"/>
          </a:xfrm>
        </p:spPr>
        <p:txBody>
          <a:bodyPr>
            <a:noAutofit/>
          </a:bodyPr>
          <a:lstStyle/>
          <a:p>
            <a:r>
              <a:rPr lang="en-IE" sz="4400" dirty="0" smtClean="0"/>
              <a:t>Very recent Developments in Ireland with positive implications for archiving and sharing </a:t>
            </a:r>
            <a:endParaRPr lang="en-IE" sz="4400" dirty="0"/>
          </a:p>
        </p:txBody>
      </p:sp>
      <p:sp>
        <p:nvSpPr>
          <p:cNvPr id="3" name="Content Placeholder 2"/>
          <p:cNvSpPr>
            <a:spLocks noGrp="1"/>
          </p:cNvSpPr>
          <p:nvPr>
            <p:ph idx="1"/>
          </p:nvPr>
        </p:nvSpPr>
        <p:spPr>
          <a:xfrm>
            <a:off x="892791" y="1753496"/>
            <a:ext cx="10912522" cy="4425408"/>
          </a:xfrm>
        </p:spPr>
        <p:txBody>
          <a:bodyPr>
            <a:normAutofit lnSpcReduction="10000"/>
          </a:bodyPr>
          <a:lstStyle/>
          <a:p>
            <a:pPr marL="0" indent="0">
              <a:buNone/>
            </a:pPr>
            <a:r>
              <a:rPr lang="en-IE" sz="2000" dirty="0">
                <a:solidFill>
                  <a:srgbClr val="1A8DA4"/>
                </a:solidFill>
              </a:rPr>
              <a:t>June </a:t>
            </a:r>
            <a:r>
              <a:rPr lang="en-IE" sz="2000" dirty="0" smtClean="0">
                <a:solidFill>
                  <a:srgbClr val="1A8DA4"/>
                </a:solidFill>
              </a:rPr>
              <a:t>2015: </a:t>
            </a:r>
            <a:r>
              <a:rPr lang="en-IE" sz="2000" dirty="0" smtClean="0"/>
              <a:t>Launch of Digital Repository of Ireland in as national repository for humanities and social science research data – IQDA a founder member – digital infrastructure and robust policy for sharing and making available of Irish social science data </a:t>
            </a:r>
            <a:r>
              <a:rPr lang="en-IE" sz="2000" dirty="0"/>
              <a:t> </a:t>
            </a:r>
            <a:r>
              <a:rPr lang="en-IE" sz="2000" dirty="0" smtClean="0"/>
              <a:t>– DRI awarded Data Seal of Approval in 2015</a:t>
            </a:r>
          </a:p>
          <a:p>
            <a:pPr marL="0" indent="0">
              <a:buNone/>
            </a:pPr>
            <a:r>
              <a:rPr lang="en-IE" sz="2000" dirty="0" smtClean="0">
                <a:solidFill>
                  <a:srgbClr val="1A8DA4"/>
                </a:solidFill>
              </a:rPr>
              <a:t>Autumn 2015: </a:t>
            </a:r>
            <a:r>
              <a:rPr lang="en-IE" sz="2000" dirty="0" smtClean="0"/>
              <a:t>Establishment of permanent Data Manager role in </a:t>
            </a:r>
            <a:r>
              <a:rPr lang="en-IE" sz="2000" dirty="0"/>
              <a:t>ISSDA </a:t>
            </a:r>
            <a:r>
              <a:rPr lang="en-IE" sz="2000" dirty="0" smtClean="0"/>
              <a:t>(UCD Library) </a:t>
            </a:r>
          </a:p>
          <a:p>
            <a:pPr marL="0" indent="0">
              <a:buNone/>
            </a:pPr>
            <a:r>
              <a:rPr lang="en-IE" sz="2000" dirty="0" smtClean="0">
                <a:solidFill>
                  <a:srgbClr val="1A8DA4"/>
                </a:solidFill>
              </a:rPr>
              <a:t>May 2016: </a:t>
            </a:r>
            <a:r>
              <a:rPr lang="en-IE" sz="2000" dirty="0" smtClean="0"/>
              <a:t>Launch of HRB report </a:t>
            </a:r>
            <a:r>
              <a:rPr lang="en-IE" sz="2000" i="1" dirty="0" smtClean="0"/>
              <a:t>Proposals for an Enabling Data Environment for Health and Related Research in Ireland</a:t>
            </a:r>
            <a:r>
              <a:rPr lang="en-IE" sz="2000" dirty="0" smtClean="0"/>
              <a:t> calls for </a:t>
            </a:r>
            <a:r>
              <a:rPr lang="en-IE" sz="2000" dirty="0"/>
              <a:t>the implementation of </a:t>
            </a:r>
            <a:r>
              <a:rPr lang="en-IE" sz="2000" dirty="0" smtClean="0"/>
              <a:t>a data access, storage, sharing and linkage (DASSL) model for health data in Ireland generated both by administrative and research sources </a:t>
            </a:r>
            <a:endParaRPr lang="en-IE" sz="2000" dirty="0"/>
          </a:p>
          <a:p>
            <a:pPr marL="0" indent="0">
              <a:buNone/>
            </a:pPr>
            <a:r>
              <a:rPr lang="en-IE" sz="2000" dirty="0" smtClean="0">
                <a:solidFill>
                  <a:srgbClr val="1A8DA4"/>
                </a:solidFill>
              </a:rPr>
              <a:t>Sep 2015 – July 2017: </a:t>
            </a:r>
            <a:r>
              <a:rPr lang="en-IE" sz="2000" dirty="0" smtClean="0"/>
              <a:t>The Atlantic Philanthropies fund the CRNINI-PEI Research Initiative to archive legacy research data from 50+ independent evaluations conducted between 2004 – 2014 – this fund including dissemination of grants to promotes secondary analysis </a:t>
            </a:r>
          </a:p>
          <a:p>
            <a:pPr marL="0" indent="0">
              <a:buNone/>
            </a:pPr>
            <a:r>
              <a:rPr lang="en-IE" sz="2800" cap="small" dirty="0" smtClean="0">
                <a:solidFill>
                  <a:srgbClr val="1A8DA4"/>
                </a:solidFill>
              </a:rPr>
              <a:t>Indicative of a Growing interest in archiving and sharing social science data and the need therefore for practical guidance on how to prepare research data for sharing </a:t>
            </a:r>
            <a:endParaRPr lang="en-IE" sz="2800" cap="small" dirty="0">
              <a:solidFill>
                <a:srgbClr val="1A8DA4"/>
              </a:solidFill>
            </a:endParaRPr>
          </a:p>
          <a:p>
            <a:endParaRPr lang="en-IE" dirty="0" smtClean="0"/>
          </a:p>
          <a:p>
            <a:endParaRPr lang="en-IE" dirty="0" smtClean="0"/>
          </a:p>
        </p:txBody>
      </p:sp>
    </p:spTree>
    <p:extLst>
      <p:ext uri="{BB962C8B-B14F-4D97-AF65-F5344CB8AC3E}">
        <p14:creationId xmlns:p14="http://schemas.microsoft.com/office/powerpoint/2010/main" val="3668049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394147"/>
            <a:ext cx="9720072" cy="1176349"/>
          </a:xfrm>
        </p:spPr>
        <p:txBody>
          <a:bodyPr>
            <a:noAutofit/>
          </a:bodyPr>
          <a:lstStyle/>
          <a:p>
            <a:r>
              <a:rPr lang="en-IE" sz="4800" dirty="0" smtClean="0"/>
              <a:t>Three steps to safely sharing research with human subjects</a:t>
            </a:r>
            <a:endParaRPr lang="en-IE" sz="4800" dirty="0"/>
          </a:p>
        </p:txBody>
      </p:sp>
      <p:sp>
        <p:nvSpPr>
          <p:cNvPr id="3" name="Content Placeholder 2"/>
          <p:cNvSpPr>
            <a:spLocks noGrp="1"/>
          </p:cNvSpPr>
          <p:nvPr>
            <p:ph idx="1"/>
          </p:nvPr>
        </p:nvSpPr>
        <p:spPr>
          <a:xfrm>
            <a:off x="1024128" y="1570495"/>
            <a:ext cx="10311743" cy="4763069"/>
          </a:xfrm>
        </p:spPr>
        <p:txBody>
          <a:bodyPr>
            <a:normAutofit/>
          </a:bodyPr>
          <a:lstStyle/>
          <a:p>
            <a:pPr marL="0" indent="0">
              <a:spcBef>
                <a:spcPts val="0"/>
              </a:spcBef>
              <a:buNone/>
            </a:pPr>
            <a:r>
              <a:rPr lang="en-IE" cap="all" dirty="0" smtClean="0">
                <a:solidFill>
                  <a:srgbClr val="1A8DA4"/>
                </a:solidFill>
              </a:rPr>
              <a:t>“research data – even sensitive and confidential data – can be shared ethically and legally if researchers pay attention, from the beginning of research, to three important aspects: </a:t>
            </a:r>
          </a:p>
          <a:p>
            <a:pPr marL="0" indent="0">
              <a:spcBef>
                <a:spcPts val="0"/>
              </a:spcBef>
              <a:buNone/>
            </a:pPr>
            <a:endParaRPr lang="en-IE" cap="small" dirty="0" smtClean="0">
              <a:solidFill>
                <a:srgbClr val="1A8DA4"/>
              </a:solidFill>
            </a:endParaRPr>
          </a:p>
          <a:p>
            <a:pPr>
              <a:spcBef>
                <a:spcPts val="0"/>
              </a:spcBef>
              <a:buClrTx/>
              <a:buFont typeface="Arial" panose="020B0604020202020204" pitchFamily="34" charset="0"/>
              <a:buChar char="•"/>
            </a:pPr>
            <a:r>
              <a:rPr lang="en-IE" cap="small" dirty="0" smtClean="0"/>
              <a:t> When gaining informed consent, include provision for data sharing</a:t>
            </a:r>
            <a:endParaRPr lang="en-IE" cap="small" dirty="0"/>
          </a:p>
          <a:p>
            <a:pPr>
              <a:spcBef>
                <a:spcPts val="0"/>
              </a:spcBef>
              <a:buClrTx/>
              <a:buFont typeface="Arial" panose="020B0604020202020204" pitchFamily="34" charset="0"/>
              <a:buChar char="•"/>
            </a:pPr>
            <a:r>
              <a:rPr lang="en-IE" cap="small" dirty="0" smtClean="0"/>
              <a:t> Where needed, protect people’s identities by anonymising data</a:t>
            </a:r>
            <a:endParaRPr lang="en-IE" cap="small" dirty="0"/>
          </a:p>
          <a:p>
            <a:pPr>
              <a:spcBef>
                <a:spcPts val="0"/>
              </a:spcBef>
              <a:buClrTx/>
              <a:buFont typeface="Arial" panose="020B0604020202020204" pitchFamily="34" charset="0"/>
              <a:buChar char="•"/>
            </a:pPr>
            <a:r>
              <a:rPr lang="en-IE" cap="small" dirty="0" smtClean="0"/>
              <a:t> Consider controlling access to data” </a:t>
            </a:r>
          </a:p>
          <a:p>
            <a:pPr marL="0" indent="0">
              <a:spcBef>
                <a:spcPts val="0"/>
              </a:spcBef>
              <a:buClrTx/>
              <a:buNone/>
            </a:pPr>
            <a:r>
              <a:rPr lang="en-IE" sz="2000" cap="all" dirty="0">
                <a:solidFill>
                  <a:srgbClr val="1A8DA4"/>
                </a:solidFill>
              </a:rPr>
              <a:t>	</a:t>
            </a:r>
            <a:r>
              <a:rPr lang="en-IE" sz="2000" cap="all" dirty="0" smtClean="0">
                <a:solidFill>
                  <a:srgbClr val="1A8DA4"/>
                </a:solidFill>
              </a:rPr>
              <a:t>		</a:t>
            </a:r>
            <a:r>
              <a:rPr lang="en-IE" sz="2000" cap="small" dirty="0" smtClean="0">
                <a:solidFill>
                  <a:srgbClr val="1A8DA4"/>
                </a:solidFill>
              </a:rPr>
              <a:t>(</a:t>
            </a:r>
            <a:r>
              <a:rPr lang="en-IE" sz="2000" cap="small" dirty="0">
                <a:solidFill>
                  <a:srgbClr val="1A8DA4"/>
                </a:solidFill>
              </a:rPr>
              <a:t>UK Data </a:t>
            </a:r>
            <a:r>
              <a:rPr lang="en-IE" sz="2000" cap="small" dirty="0" smtClean="0">
                <a:solidFill>
                  <a:srgbClr val="1A8DA4"/>
                </a:solidFill>
              </a:rPr>
              <a:t>Archive’s </a:t>
            </a:r>
            <a:r>
              <a:rPr lang="en-IE" sz="2000" cap="small" dirty="0">
                <a:solidFill>
                  <a:srgbClr val="1A8DA4"/>
                </a:solidFill>
              </a:rPr>
              <a:t>Managing and Sharing </a:t>
            </a:r>
            <a:r>
              <a:rPr lang="en-IE" sz="2000" cap="small" dirty="0" smtClean="0">
                <a:solidFill>
                  <a:srgbClr val="1A8DA4"/>
                </a:solidFill>
              </a:rPr>
              <a:t>Data best Practice, </a:t>
            </a:r>
            <a:r>
              <a:rPr lang="en-IE" sz="2000" dirty="0">
                <a:solidFill>
                  <a:srgbClr val="1A8DA4"/>
                </a:solidFill>
              </a:rPr>
              <a:t>pg. 23</a:t>
            </a:r>
            <a:r>
              <a:rPr lang="en-IE" sz="2000" cap="small" dirty="0">
                <a:solidFill>
                  <a:srgbClr val="1A8DA4"/>
                </a:solidFill>
              </a:rPr>
              <a:t>)</a:t>
            </a:r>
          </a:p>
          <a:p>
            <a:pPr marL="0" indent="0">
              <a:spcBef>
                <a:spcPts val="0"/>
              </a:spcBef>
              <a:buNone/>
            </a:pPr>
            <a:endParaRPr lang="en-IE" dirty="0"/>
          </a:p>
          <a:p>
            <a:pPr marL="0" indent="0">
              <a:spcBef>
                <a:spcPts val="0"/>
              </a:spcBef>
              <a:buNone/>
            </a:pPr>
            <a:endParaRPr lang="en-IE" dirty="0"/>
          </a:p>
          <a:p>
            <a:pPr marL="0" indent="0">
              <a:buNone/>
            </a:pPr>
            <a:endParaRPr lang="en-IE" dirty="0"/>
          </a:p>
        </p:txBody>
      </p:sp>
      <p:sp>
        <p:nvSpPr>
          <p:cNvPr id="4" name="Oval 3"/>
          <p:cNvSpPr/>
          <p:nvPr/>
        </p:nvSpPr>
        <p:spPr>
          <a:xfrm>
            <a:off x="2055464" y="4369972"/>
            <a:ext cx="2003612" cy="1721223"/>
          </a:xfrm>
          <a:prstGeom prst="ellipse">
            <a:avLst/>
          </a:prstGeom>
          <a:solidFill>
            <a:srgbClr val="00B0F0"/>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TextBox 4"/>
          <p:cNvSpPr txBox="1"/>
          <p:nvPr/>
        </p:nvSpPr>
        <p:spPr>
          <a:xfrm>
            <a:off x="2443865" y="4992449"/>
            <a:ext cx="1353447" cy="369332"/>
          </a:xfrm>
          <a:prstGeom prst="rect">
            <a:avLst/>
          </a:prstGeom>
          <a:noFill/>
        </p:spPr>
        <p:txBody>
          <a:bodyPr wrap="square" rtlCol="0">
            <a:spAutoFit/>
          </a:bodyPr>
          <a:lstStyle/>
          <a:p>
            <a:pPr algn="ctr"/>
            <a:r>
              <a:rPr lang="en-IE" cap="all" dirty="0" smtClean="0">
                <a:solidFill>
                  <a:schemeClr val="bg1">
                    <a:lumMod val="95000"/>
                  </a:schemeClr>
                </a:solidFill>
              </a:rPr>
              <a:t>Consent </a:t>
            </a:r>
            <a:endParaRPr lang="en-IE" cap="all" dirty="0">
              <a:solidFill>
                <a:schemeClr val="bg1">
                  <a:lumMod val="95000"/>
                </a:schemeClr>
              </a:solidFill>
            </a:endParaRPr>
          </a:p>
        </p:txBody>
      </p:sp>
      <p:sp>
        <p:nvSpPr>
          <p:cNvPr id="6" name="Oval 5"/>
          <p:cNvSpPr/>
          <p:nvPr/>
        </p:nvSpPr>
        <p:spPr>
          <a:xfrm>
            <a:off x="5178193" y="4363108"/>
            <a:ext cx="2003612" cy="1721223"/>
          </a:xfrm>
          <a:prstGeom prst="ellipse">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Oval 6"/>
          <p:cNvSpPr/>
          <p:nvPr/>
        </p:nvSpPr>
        <p:spPr>
          <a:xfrm>
            <a:off x="8617758" y="4386190"/>
            <a:ext cx="2003612" cy="1705005"/>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TextBox 7"/>
          <p:cNvSpPr txBox="1"/>
          <p:nvPr/>
        </p:nvSpPr>
        <p:spPr>
          <a:xfrm>
            <a:off x="5413568" y="4992449"/>
            <a:ext cx="1623463" cy="369332"/>
          </a:xfrm>
          <a:prstGeom prst="rect">
            <a:avLst/>
          </a:prstGeom>
          <a:noFill/>
        </p:spPr>
        <p:txBody>
          <a:bodyPr wrap="square" rtlCol="0">
            <a:spAutoFit/>
          </a:bodyPr>
          <a:lstStyle/>
          <a:p>
            <a:pPr algn="ctr"/>
            <a:r>
              <a:rPr lang="en-IE" cap="all" dirty="0" smtClean="0">
                <a:solidFill>
                  <a:schemeClr val="bg1">
                    <a:lumMod val="95000"/>
                  </a:schemeClr>
                </a:solidFill>
              </a:rPr>
              <a:t>anonymity</a:t>
            </a:r>
            <a:endParaRPr lang="en-IE" cap="all" dirty="0">
              <a:solidFill>
                <a:schemeClr val="bg1">
                  <a:lumMod val="95000"/>
                </a:schemeClr>
              </a:solidFill>
            </a:endParaRPr>
          </a:p>
        </p:txBody>
      </p:sp>
      <p:sp>
        <p:nvSpPr>
          <p:cNvPr id="9" name="TextBox 8"/>
          <p:cNvSpPr txBox="1"/>
          <p:nvPr/>
        </p:nvSpPr>
        <p:spPr>
          <a:xfrm>
            <a:off x="8950672" y="4853949"/>
            <a:ext cx="1351966" cy="646331"/>
          </a:xfrm>
          <a:prstGeom prst="rect">
            <a:avLst/>
          </a:prstGeom>
          <a:noFill/>
        </p:spPr>
        <p:txBody>
          <a:bodyPr wrap="square" rtlCol="0">
            <a:spAutoFit/>
          </a:bodyPr>
          <a:lstStyle/>
          <a:p>
            <a:pPr algn="ctr"/>
            <a:r>
              <a:rPr lang="en-IE" cap="all" dirty="0" smtClean="0">
                <a:solidFill>
                  <a:schemeClr val="bg1">
                    <a:lumMod val="95000"/>
                  </a:schemeClr>
                </a:solidFill>
              </a:rPr>
              <a:t>Access control</a:t>
            </a:r>
            <a:endParaRPr lang="en-IE" cap="all" dirty="0">
              <a:solidFill>
                <a:schemeClr val="bg1">
                  <a:lumMod val="95000"/>
                </a:schemeClr>
              </a:solidFill>
            </a:endParaRPr>
          </a:p>
        </p:txBody>
      </p:sp>
    </p:spTree>
    <p:extLst>
      <p:ext uri="{BB962C8B-B14F-4D97-AF65-F5344CB8AC3E}">
        <p14:creationId xmlns:p14="http://schemas.microsoft.com/office/powerpoint/2010/main" val="29894083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394147"/>
            <a:ext cx="9720072" cy="1176349"/>
          </a:xfrm>
        </p:spPr>
        <p:txBody>
          <a:bodyPr/>
          <a:lstStyle/>
          <a:p>
            <a:r>
              <a:rPr lang="en-IE" sz="4800" dirty="0" smtClean="0"/>
              <a:t>Anonymisation </a:t>
            </a:r>
            <a:endParaRPr lang="en-IE" sz="4800" dirty="0"/>
          </a:p>
        </p:txBody>
      </p:sp>
      <p:sp>
        <p:nvSpPr>
          <p:cNvPr id="3" name="Content Placeholder 2"/>
          <p:cNvSpPr>
            <a:spLocks noGrp="1"/>
          </p:cNvSpPr>
          <p:nvPr>
            <p:ph idx="1"/>
          </p:nvPr>
        </p:nvSpPr>
        <p:spPr>
          <a:xfrm>
            <a:off x="1024129" y="1570496"/>
            <a:ext cx="9720072" cy="4023360"/>
          </a:xfrm>
        </p:spPr>
        <p:txBody>
          <a:bodyPr>
            <a:normAutofit/>
          </a:bodyPr>
          <a:lstStyle/>
          <a:p>
            <a:pPr marL="0" indent="0">
              <a:spcBef>
                <a:spcPts val="0"/>
              </a:spcBef>
              <a:buNone/>
            </a:pPr>
            <a:r>
              <a:rPr lang="en-IE" cap="all" dirty="0">
                <a:solidFill>
                  <a:schemeClr val="accent1">
                    <a:lumMod val="75000"/>
                  </a:schemeClr>
                </a:solidFill>
              </a:rPr>
              <a:t>“We use the term ‘anonymised data’ to refer to data that does not itself identify any individual and that is unlikely to allow any individual to be identified through its combination with other data.” (ICO Anonymisation Code of </a:t>
            </a:r>
            <a:r>
              <a:rPr lang="en-IE" cap="all" dirty="0" smtClean="0">
                <a:solidFill>
                  <a:schemeClr val="accent1">
                    <a:lumMod val="75000"/>
                  </a:schemeClr>
                </a:solidFill>
              </a:rPr>
              <a:t>Practice, </a:t>
            </a:r>
            <a:r>
              <a:rPr lang="en-IE" dirty="0" smtClean="0">
                <a:solidFill>
                  <a:schemeClr val="accent1">
                    <a:lumMod val="75000"/>
                  </a:schemeClr>
                </a:solidFill>
              </a:rPr>
              <a:t>pg. </a:t>
            </a:r>
            <a:r>
              <a:rPr lang="en-IE" cap="all" dirty="0" smtClean="0">
                <a:solidFill>
                  <a:schemeClr val="accent1">
                    <a:lumMod val="75000"/>
                  </a:schemeClr>
                </a:solidFill>
              </a:rPr>
              <a:t>6)</a:t>
            </a:r>
          </a:p>
          <a:p>
            <a:pPr marL="0" indent="0">
              <a:spcBef>
                <a:spcPts val="0"/>
              </a:spcBef>
              <a:buNone/>
            </a:pPr>
            <a:endParaRPr lang="en-IE" cap="all" dirty="0" smtClean="0">
              <a:solidFill>
                <a:schemeClr val="accent1">
                  <a:lumMod val="75000"/>
                </a:schemeClr>
              </a:solidFill>
            </a:endParaRPr>
          </a:p>
          <a:p>
            <a:pPr marL="0" indent="0">
              <a:spcBef>
                <a:spcPts val="0"/>
              </a:spcBef>
              <a:buNone/>
            </a:pPr>
            <a:r>
              <a:rPr lang="en-IE" cap="small" dirty="0" smtClean="0">
                <a:solidFill>
                  <a:schemeClr val="accent1">
                    <a:lumMod val="75000"/>
                  </a:schemeClr>
                </a:solidFill>
              </a:rPr>
              <a:t>		Direct</a:t>
            </a:r>
            <a:r>
              <a:rPr lang="en-IE" dirty="0" smtClean="0">
                <a:solidFill>
                  <a:schemeClr val="accent1">
                    <a:lumMod val="75000"/>
                  </a:schemeClr>
                </a:solidFill>
              </a:rPr>
              <a:t>: </a:t>
            </a:r>
            <a:r>
              <a:rPr lang="en-IE" dirty="0" smtClean="0"/>
              <a:t>immediately identifiable information e.g. name and address, 			photographs</a:t>
            </a:r>
          </a:p>
          <a:p>
            <a:pPr marL="0" indent="0">
              <a:spcBef>
                <a:spcPts val="0"/>
              </a:spcBef>
              <a:buNone/>
            </a:pPr>
            <a:r>
              <a:rPr lang="en-IE" cap="small" dirty="0" smtClean="0">
                <a:solidFill>
                  <a:schemeClr val="accent1">
                    <a:lumMod val="75000"/>
                  </a:schemeClr>
                </a:solidFill>
              </a:rPr>
              <a:t>		Indirect</a:t>
            </a:r>
            <a:r>
              <a:rPr lang="en-IE" dirty="0" smtClean="0">
                <a:solidFill>
                  <a:schemeClr val="accent1">
                    <a:lumMod val="75000"/>
                  </a:schemeClr>
                </a:solidFill>
              </a:rPr>
              <a:t>: </a:t>
            </a:r>
            <a:r>
              <a:rPr lang="en-IE" dirty="0" smtClean="0"/>
              <a:t>identifiable through combination of information e.g. linked 			information</a:t>
            </a:r>
          </a:p>
          <a:p>
            <a:pPr marL="0" indent="0">
              <a:spcBef>
                <a:spcPts val="0"/>
              </a:spcBef>
              <a:buNone/>
            </a:pPr>
            <a:endParaRPr lang="en-IE" dirty="0"/>
          </a:p>
          <a:p>
            <a:pPr marL="0" indent="0">
              <a:spcBef>
                <a:spcPts val="0"/>
              </a:spcBef>
              <a:buNone/>
            </a:pPr>
            <a:r>
              <a:rPr lang="en-IE" dirty="0" smtClean="0"/>
              <a:t>		Anonymisation requires a ‘whole picture’ approach </a:t>
            </a:r>
          </a:p>
          <a:p>
            <a:pPr marL="0" indent="0">
              <a:spcBef>
                <a:spcPts val="0"/>
              </a:spcBef>
              <a:buNone/>
            </a:pPr>
            <a:endParaRPr lang="en-IE" dirty="0"/>
          </a:p>
          <a:p>
            <a:pPr marL="0" indent="0">
              <a:buNone/>
            </a:pPr>
            <a:endParaRPr lang="en-IE" dirty="0"/>
          </a:p>
        </p:txBody>
      </p:sp>
      <p:sp>
        <p:nvSpPr>
          <p:cNvPr id="4" name="Oval 3"/>
          <p:cNvSpPr/>
          <p:nvPr/>
        </p:nvSpPr>
        <p:spPr>
          <a:xfrm>
            <a:off x="643979" y="3228201"/>
            <a:ext cx="2003612" cy="1721223"/>
          </a:xfrm>
          <a:prstGeom prst="ellipse">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lumMod val="95000"/>
                </a:schemeClr>
              </a:solidFill>
            </a:endParaRPr>
          </a:p>
        </p:txBody>
      </p:sp>
      <p:sp>
        <p:nvSpPr>
          <p:cNvPr id="5" name="TextBox 4"/>
          <p:cNvSpPr txBox="1"/>
          <p:nvPr/>
        </p:nvSpPr>
        <p:spPr>
          <a:xfrm>
            <a:off x="834053" y="3904146"/>
            <a:ext cx="1623463" cy="369332"/>
          </a:xfrm>
          <a:prstGeom prst="rect">
            <a:avLst/>
          </a:prstGeom>
          <a:noFill/>
        </p:spPr>
        <p:txBody>
          <a:bodyPr wrap="square" rtlCol="0">
            <a:spAutoFit/>
          </a:bodyPr>
          <a:lstStyle/>
          <a:p>
            <a:r>
              <a:rPr lang="en-IE" cap="all" dirty="0" smtClean="0">
                <a:solidFill>
                  <a:schemeClr val="bg1">
                    <a:lumMod val="95000"/>
                  </a:schemeClr>
                </a:solidFill>
              </a:rPr>
              <a:t>anonymity</a:t>
            </a:r>
            <a:endParaRPr lang="en-IE" cap="all" dirty="0">
              <a:solidFill>
                <a:schemeClr val="bg1">
                  <a:lumMod val="95000"/>
                </a:schemeClr>
              </a:solidFill>
            </a:endParaRPr>
          </a:p>
        </p:txBody>
      </p:sp>
    </p:spTree>
    <p:extLst>
      <p:ext uri="{BB962C8B-B14F-4D97-AF65-F5344CB8AC3E}">
        <p14:creationId xmlns:p14="http://schemas.microsoft.com/office/powerpoint/2010/main" val="24203195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847294" cy="1477121"/>
          </a:xfrm>
        </p:spPr>
        <p:txBody>
          <a:bodyPr>
            <a:noAutofit/>
          </a:bodyPr>
          <a:lstStyle/>
          <a:p>
            <a:r>
              <a:rPr lang="en-IE" sz="4400" dirty="0" smtClean="0"/>
              <a:t>Balance between providing rich information that is useful in a range of contexts with protecting the privacy of individuals </a:t>
            </a:r>
            <a:endParaRPr lang="en-IE" sz="4400" dirty="0"/>
          </a:p>
        </p:txBody>
      </p:sp>
      <p:sp>
        <p:nvSpPr>
          <p:cNvPr id="3" name="Content Placeholder 2"/>
          <p:cNvSpPr>
            <a:spLocks noGrp="1"/>
          </p:cNvSpPr>
          <p:nvPr>
            <p:ph idx="1"/>
          </p:nvPr>
        </p:nvSpPr>
        <p:spPr>
          <a:xfrm>
            <a:off x="732864" y="2126490"/>
            <a:ext cx="3615466" cy="3873639"/>
          </a:xfrm>
          <a:solidFill>
            <a:srgbClr val="1A8DA4"/>
          </a:solidFill>
        </p:spPr>
        <p:txBody>
          <a:bodyPr>
            <a:normAutofit fontScale="92500"/>
          </a:bodyPr>
          <a:lstStyle/>
          <a:p>
            <a:pPr marL="0" indent="0">
              <a:buNone/>
            </a:pPr>
            <a:r>
              <a:rPr lang="en-IE" sz="2200" dirty="0" smtClean="0">
                <a:solidFill>
                  <a:schemeClr val="bg1"/>
                </a:solidFill>
              </a:rPr>
              <a:t>Name: Enda Kenny</a:t>
            </a:r>
          </a:p>
          <a:p>
            <a:pPr marL="0" indent="0">
              <a:buNone/>
            </a:pPr>
            <a:r>
              <a:rPr lang="en-IE" sz="2200" dirty="0" smtClean="0">
                <a:solidFill>
                  <a:schemeClr val="bg1"/>
                </a:solidFill>
              </a:rPr>
              <a:t>Date of birth: 24 April 1951</a:t>
            </a:r>
          </a:p>
          <a:p>
            <a:pPr marL="0" indent="0">
              <a:buNone/>
            </a:pPr>
            <a:r>
              <a:rPr lang="en-IE" sz="2200" dirty="0" smtClean="0">
                <a:solidFill>
                  <a:schemeClr val="bg1"/>
                </a:solidFill>
              </a:rPr>
              <a:t>Education</a:t>
            </a:r>
            <a:r>
              <a:rPr lang="en-IE" sz="2200" dirty="0">
                <a:solidFill>
                  <a:schemeClr val="bg1"/>
                </a:solidFill>
              </a:rPr>
              <a:t>: </a:t>
            </a:r>
            <a:r>
              <a:rPr lang="en-IE" sz="2200" dirty="0" smtClean="0">
                <a:solidFill>
                  <a:schemeClr val="bg1"/>
                </a:solidFill>
              </a:rPr>
              <a:t>B.A. Education, University College Galway</a:t>
            </a:r>
          </a:p>
          <a:p>
            <a:pPr marL="0" indent="0">
              <a:buNone/>
            </a:pPr>
            <a:r>
              <a:rPr lang="en-IE" sz="2200" dirty="0" smtClean="0">
                <a:solidFill>
                  <a:schemeClr val="bg1"/>
                </a:solidFill>
              </a:rPr>
              <a:t>Place of birth</a:t>
            </a:r>
            <a:r>
              <a:rPr lang="en-IE" sz="2200" dirty="0">
                <a:solidFill>
                  <a:schemeClr val="bg1"/>
                </a:solidFill>
              </a:rPr>
              <a:t>: </a:t>
            </a:r>
            <a:r>
              <a:rPr lang="en-IE" sz="2200" dirty="0" err="1">
                <a:solidFill>
                  <a:schemeClr val="bg1"/>
                </a:solidFill>
              </a:rPr>
              <a:t>Derrywash</a:t>
            </a:r>
            <a:r>
              <a:rPr lang="en-IE" sz="2200" dirty="0">
                <a:solidFill>
                  <a:schemeClr val="bg1"/>
                </a:solidFill>
              </a:rPr>
              <a:t>, </a:t>
            </a:r>
            <a:r>
              <a:rPr lang="en-IE" sz="2200" dirty="0" err="1" smtClean="0">
                <a:solidFill>
                  <a:schemeClr val="bg1"/>
                </a:solidFill>
              </a:rPr>
              <a:t>Islandeady</a:t>
            </a:r>
            <a:r>
              <a:rPr lang="en-IE" sz="2200" dirty="0" smtClean="0">
                <a:solidFill>
                  <a:schemeClr val="bg1"/>
                </a:solidFill>
              </a:rPr>
              <a:t>, </a:t>
            </a:r>
            <a:r>
              <a:rPr lang="en-IE" sz="2200" dirty="0">
                <a:solidFill>
                  <a:schemeClr val="bg1"/>
                </a:solidFill>
              </a:rPr>
              <a:t>County </a:t>
            </a:r>
            <a:r>
              <a:rPr lang="en-IE" sz="2200" dirty="0" smtClean="0">
                <a:solidFill>
                  <a:schemeClr val="bg1"/>
                </a:solidFill>
              </a:rPr>
              <a:t>Mayo</a:t>
            </a:r>
          </a:p>
          <a:p>
            <a:pPr marL="0" indent="0">
              <a:buNone/>
            </a:pPr>
            <a:r>
              <a:rPr lang="en-IE" sz="2200" dirty="0" smtClean="0">
                <a:solidFill>
                  <a:schemeClr val="bg1"/>
                </a:solidFill>
              </a:rPr>
              <a:t>Current emp</a:t>
            </a:r>
            <a:r>
              <a:rPr lang="en-IE" dirty="0" smtClean="0">
                <a:solidFill>
                  <a:schemeClr val="bg1"/>
                </a:solidFill>
              </a:rPr>
              <a:t>loyment</a:t>
            </a:r>
            <a:r>
              <a:rPr lang="en-IE" sz="2200" dirty="0" smtClean="0">
                <a:solidFill>
                  <a:schemeClr val="bg1"/>
                </a:solidFill>
              </a:rPr>
              <a:t>: An Taoiseach and Minister for Defence</a:t>
            </a:r>
          </a:p>
          <a:p>
            <a:pPr marL="0" indent="0">
              <a:buNone/>
            </a:pPr>
            <a:r>
              <a:rPr lang="en-IE" sz="2200" dirty="0" smtClean="0">
                <a:solidFill>
                  <a:schemeClr val="bg1"/>
                </a:solidFill>
              </a:rPr>
              <a:t>Family status</a:t>
            </a:r>
            <a:r>
              <a:rPr lang="en-IE" sz="2200" dirty="0">
                <a:solidFill>
                  <a:schemeClr val="bg1"/>
                </a:solidFill>
              </a:rPr>
              <a:t>: </a:t>
            </a:r>
            <a:r>
              <a:rPr lang="en-IE" sz="2200" dirty="0" smtClean="0">
                <a:solidFill>
                  <a:schemeClr val="bg1"/>
                </a:solidFill>
              </a:rPr>
              <a:t>Married </a:t>
            </a:r>
            <a:r>
              <a:rPr lang="en-IE" sz="2200" dirty="0">
                <a:solidFill>
                  <a:schemeClr val="bg1"/>
                </a:solidFill>
              </a:rPr>
              <a:t>to Fionnuala </a:t>
            </a:r>
            <a:r>
              <a:rPr lang="en-IE" sz="2200" dirty="0" smtClean="0">
                <a:solidFill>
                  <a:schemeClr val="bg1"/>
                </a:solidFill>
              </a:rPr>
              <a:t>O'Kelly, three children</a:t>
            </a:r>
          </a:p>
          <a:p>
            <a:pPr marL="0" indent="0">
              <a:buNone/>
            </a:pPr>
            <a:endParaRPr lang="en-IE" sz="2000" dirty="0" smtClean="0"/>
          </a:p>
          <a:p>
            <a:pPr marL="0" indent="0">
              <a:buNone/>
            </a:pPr>
            <a:endParaRPr lang="en-IE" sz="2000" dirty="0" smtClean="0"/>
          </a:p>
          <a:p>
            <a:pPr marL="0" indent="0">
              <a:buNone/>
            </a:pPr>
            <a:endParaRPr lang="en-IE" sz="2000" dirty="0" smtClean="0"/>
          </a:p>
          <a:p>
            <a:pPr marL="0" indent="0">
              <a:buNone/>
            </a:pPr>
            <a:endParaRPr lang="en-IE" sz="2000" dirty="0"/>
          </a:p>
          <a:p>
            <a:pPr marL="0" indent="0">
              <a:buNone/>
            </a:pPr>
            <a:endParaRPr lang="en-IE" sz="2000" dirty="0" smtClean="0"/>
          </a:p>
          <a:p>
            <a:pPr marL="0" indent="0">
              <a:buNone/>
            </a:pPr>
            <a:endParaRPr lang="en-IE" sz="2000" dirty="0"/>
          </a:p>
          <a:p>
            <a:pPr marL="0" indent="0">
              <a:buNone/>
            </a:pPr>
            <a:endParaRPr lang="en-IE" sz="2000" dirty="0"/>
          </a:p>
        </p:txBody>
      </p:sp>
      <p:sp>
        <p:nvSpPr>
          <p:cNvPr id="8" name="Content Placeholder 2"/>
          <p:cNvSpPr txBox="1">
            <a:spLocks/>
          </p:cNvSpPr>
          <p:nvPr/>
        </p:nvSpPr>
        <p:spPr>
          <a:xfrm>
            <a:off x="6295466" y="2126490"/>
            <a:ext cx="3295878" cy="3873639"/>
          </a:xfrm>
          <a:prstGeom prst="rect">
            <a:avLst/>
          </a:prstGeom>
          <a:solidFill>
            <a:srgbClr val="00B050"/>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IE" sz="2000" dirty="0" smtClean="0">
                <a:solidFill>
                  <a:schemeClr val="bg1"/>
                </a:solidFill>
              </a:rPr>
              <a:t>Name: @@Pat Keegan##</a:t>
            </a:r>
          </a:p>
          <a:p>
            <a:pPr marL="0" indent="0">
              <a:buFont typeface="Arial" panose="020B0604020202020204" pitchFamily="34" charset="0"/>
              <a:buNone/>
            </a:pPr>
            <a:r>
              <a:rPr lang="en-IE" sz="2000" dirty="0" smtClean="0">
                <a:solidFill>
                  <a:schemeClr val="bg1"/>
                </a:solidFill>
              </a:rPr>
              <a:t>Age group: 50 - 65</a:t>
            </a:r>
          </a:p>
          <a:p>
            <a:pPr marL="0" indent="0">
              <a:buFont typeface="Arial" panose="020B0604020202020204" pitchFamily="34" charset="0"/>
              <a:buNone/>
            </a:pPr>
            <a:r>
              <a:rPr lang="en-IE" sz="2000" dirty="0" smtClean="0">
                <a:solidFill>
                  <a:schemeClr val="bg1"/>
                </a:solidFill>
              </a:rPr>
              <a:t>Highest education: Degree </a:t>
            </a:r>
          </a:p>
          <a:p>
            <a:pPr marL="0" indent="0">
              <a:buFont typeface="Arial" panose="020B0604020202020204" pitchFamily="34" charset="0"/>
              <a:buNone/>
            </a:pPr>
            <a:r>
              <a:rPr lang="en-IE" sz="2000" dirty="0" smtClean="0">
                <a:solidFill>
                  <a:schemeClr val="bg1"/>
                </a:solidFill>
              </a:rPr>
              <a:t>Place of birth: West region of </a:t>
            </a:r>
            <a:r>
              <a:rPr lang="en-IE" sz="2000" dirty="0">
                <a:solidFill>
                  <a:schemeClr val="bg1"/>
                </a:solidFill>
              </a:rPr>
              <a:t>I</a:t>
            </a:r>
            <a:r>
              <a:rPr lang="en-IE" sz="2000" dirty="0" smtClean="0">
                <a:solidFill>
                  <a:schemeClr val="bg1"/>
                </a:solidFill>
              </a:rPr>
              <a:t>reland</a:t>
            </a:r>
          </a:p>
          <a:p>
            <a:pPr marL="0" indent="0">
              <a:buNone/>
            </a:pPr>
            <a:r>
              <a:rPr lang="en-IE" sz="2000" dirty="0">
                <a:solidFill>
                  <a:schemeClr val="bg1"/>
                </a:solidFill>
              </a:rPr>
              <a:t>Current </a:t>
            </a:r>
            <a:r>
              <a:rPr lang="en-IE" sz="2000" dirty="0" smtClean="0">
                <a:solidFill>
                  <a:schemeClr val="bg1"/>
                </a:solidFill>
              </a:rPr>
              <a:t>employment: </a:t>
            </a:r>
            <a:r>
              <a:rPr lang="en-IE" sz="2000" dirty="0">
                <a:solidFill>
                  <a:schemeClr val="bg1"/>
                </a:solidFill>
              </a:rPr>
              <a:t>P</a:t>
            </a:r>
            <a:r>
              <a:rPr lang="en-IE" sz="2000" dirty="0" smtClean="0">
                <a:solidFill>
                  <a:schemeClr val="bg1"/>
                </a:solidFill>
              </a:rPr>
              <a:t>olitician</a:t>
            </a:r>
          </a:p>
          <a:p>
            <a:pPr marL="0" indent="0">
              <a:buFont typeface="Arial" panose="020B0604020202020204" pitchFamily="34" charset="0"/>
              <a:buNone/>
            </a:pPr>
            <a:r>
              <a:rPr lang="en-IE" sz="2000" dirty="0" smtClean="0">
                <a:solidFill>
                  <a:schemeClr val="bg1"/>
                </a:solidFill>
              </a:rPr>
              <a:t>Family status: Married, &lt;5 children</a:t>
            </a:r>
          </a:p>
          <a:p>
            <a:pPr marL="0" indent="0">
              <a:buFont typeface="Arial" panose="020B0604020202020204" pitchFamily="34" charset="0"/>
              <a:buNone/>
            </a:pPr>
            <a:endParaRPr lang="en-IE" sz="2000" dirty="0">
              <a:solidFill>
                <a:schemeClr val="bg1"/>
              </a:solidFill>
            </a:endParaRPr>
          </a:p>
          <a:p>
            <a:pPr marL="0" indent="0">
              <a:buFont typeface="Arial" panose="020B0604020202020204" pitchFamily="34" charset="0"/>
              <a:buNone/>
            </a:pPr>
            <a:endParaRPr lang="en-IE" sz="2000" dirty="0" smtClean="0"/>
          </a:p>
          <a:p>
            <a:pPr marL="0" indent="0">
              <a:buFont typeface="Arial" panose="020B0604020202020204" pitchFamily="34" charset="0"/>
              <a:buNone/>
            </a:pPr>
            <a:endParaRPr lang="en-IE" sz="2000" dirty="0" smtClean="0"/>
          </a:p>
          <a:p>
            <a:pPr marL="0" indent="0">
              <a:buFont typeface="Arial" panose="020B0604020202020204" pitchFamily="34" charset="0"/>
              <a:buNone/>
            </a:pPr>
            <a:endParaRPr lang="en-IE" sz="2000" dirty="0" smtClean="0"/>
          </a:p>
          <a:p>
            <a:pPr marL="0" indent="0">
              <a:buFont typeface="Arial" panose="020B0604020202020204" pitchFamily="34" charset="0"/>
              <a:buNone/>
            </a:pPr>
            <a:endParaRPr lang="en-IE" sz="2000" dirty="0" smtClean="0"/>
          </a:p>
          <a:p>
            <a:pPr marL="0" indent="0">
              <a:buFont typeface="Arial" panose="020B0604020202020204" pitchFamily="34" charset="0"/>
              <a:buNone/>
            </a:pPr>
            <a:endParaRPr lang="en-IE" sz="2000" dirty="0"/>
          </a:p>
        </p:txBody>
      </p:sp>
      <p:sp>
        <p:nvSpPr>
          <p:cNvPr id="9" name="Right Arrow 8"/>
          <p:cNvSpPr/>
          <p:nvPr/>
        </p:nvSpPr>
        <p:spPr>
          <a:xfrm>
            <a:off x="4489077" y="2908620"/>
            <a:ext cx="1675952" cy="1869184"/>
          </a:xfrm>
          <a:prstGeom prst="rightArrow">
            <a:avLst/>
          </a:prstGeom>
          <a:solidFill>
            <a:srgbClr val="C00000"/>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IE"/>
          </a:p>
        </p:txBody>
      </p:sp>
      <p:sp>
        <p:nvSpPr>
          <p:cNvPr id="10" name="TextBox 9"/>
          <p:cNvSpPr txBox="1"/>
          <p:nvPr/>
        </p:nvSpPr>
        <p:spPr>
          <a:xfrm>
            <a:off x="4489077" y="3520046"/>
            <a:ext cx="1497112" cy="646331"/>
          </a:xfrm>
          <a:prstGeom prst="rect">
            <a:avLst/>
          </a:prstGeom>
          <a:noFill/>
        </p:spPr>
        <p:txBody>
          <a:bodyPr wrap="square" rtlCol="0">
            <a:spAutoFit/>
          </a:bodyPr>
          <a:lstStyle/>
          <a:p>
            <a:r>
              <a:rPr lang="en-IE" dirty="0" smtClean="0">
                <a:solidFill>
                  <a:schemeClr val="bg1"/>
                </a:solidFill>
              </a:rPr>
              <a:t>Anonymisation process </a:t>
            </a:r>
            <a:endParaRPr lang="en-IE" dirty="0">
              <a:solidFill>
                <a:schemeClr val="bg1"/>
              </a:solidFill>
            </a:endParaRPr>
          </a:p>
        </p:txBody>
      </p:sp>
      <p:sp>
        <p:nvSpPr>
          <p:cNvPr id="11" name="Rectangle 10"/>
          <p:cNvSpPr/>
          <p:nvPr/>
        </p:nvSpPr>
        <p:spPr>
          <a:xfrm>
            <a:off x="9721781" y="2126490"/>
            <a:ext cx="1963713" cy="3477875"/>
          </a:xfrm>
          <a:prstGeom prst="rect">
            <a:avLst/>
          </a:prstGeom>
        </p:spPr>
        <p:txBody>
          <a:bodyPr wrap="square">
            <a:spAutoFit/>
          </a:bodyPr>
          <a:lstStyle/>
          <a:p>
            <a:r>
              <a:rPr lang="en-IE" sz="2000" dirty="0"/>
              <a:t>C</a:t>
            </a:r>
            <a:r>
              <a:rPr lang="en-IE" sz="2000" dirty="0" smtClean="0"/>
              <a:t>ombination of pseudonym, aggregation and redaction results in data that indicates characteristics of participant but is not specific enough to disclose identity</a:t>
            </a:r>
            <a:endParaRPr lang="en-IE" sz="2000" dirty="0"/>
          </a:p>
        </p:txBody>
      </p:sp>
    </p:spTree>
    <p:extLst>
      <p:ext uri="{BB962C8B-B14F-4D97-AF65-F5344CB8AC3E}">
        <p14:creationId xmlns:p14="http://schemas.microsoft.com/office/powerpoint/2010/main" val="320461393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2370</TotalTime>
  <Words>4411</Words>
  <Application>Microsoft Office PowerPoint</Application>
  <PresentationFormat>Widescreen</PresentationFormat>
  <Paragraphs>425</Paragraphs>
  <Slides>46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46</vt:i4>
      </vt:variant>
    </vt:vector>
  </HeadingPairs>
  <TitlesOfParts>
    <vt:vector size="54" baseType="lpstr">
      <vt:lpstr>Arial</vt:lpstr>
      <vt:lpstr>Calibri</vt:lpstr>
      <vt:lpstr>Calibri Light</vt:lpstr>
      <vt:lpstr>Courier New</vt:lpstr>
      <vt:lpstr>Tw Cen MT</vt:lpstr>
      <vt:lpstr>Tw Cen MT Condensed</vt:lpstr>
      <vt:lpstr>Wingdings 3</vt:lpstr>
      <vt:lpstr>Integral</vt:lpstr>
      <vt:lpstr>Anonymisation and Social Research</vt:lpstr>
      <vt:lpstr>This presentation</vt:lpstr>
      <vt:lpstr>Part 1: The role of anonymisation in social research</vt:lpstr>
      <vt:lpstr>why focus on anonymisation?</vt:lpstr>
      <vt:lpstr>In the midst of a change in practice towards sharing data </vt:lpstr>
      <vt:lpstr>Very recent Developments in Ireland with positive implications for archiving and sharing </vt:lpstr>
      <vt:lpstr>Three steps to safely sharing research with human subjects</vt:lpstr>
      <vt:lpstr>Anonymisation </vt:lpstr>
      <vt:lpstr>Balance between providing rich information that is useful in a range of contexts with protecting the privacy of individuals </vt:lpstr>
      <vt:lpstr>PowerPoint Presentation</vt:lpstr>
      <vt:lpstr>What Legal requirements should we be aware of? </vt:lpstr>
      <vt:lpstr>European and Domestic Acts with relevance to storing and sharing RESEARCH DATA</vt:lpstr>
      <vt:lpstr>‘personal data’ legal definition </vt:lpstr>
      <vt:lpstr>Anonymisation in the context of New  EU General Data Protection Regulation</vt:lpstr>
      <vt:lpstr>Anonymisation in the context of ROI  Data Protection Act 1988 (Amendment Act 2003)</vt:lpstr>
      <vt:lpstr>Anonymisation in the context of  UK Data Protection Act 1998</vt:lpstr>
      <vt:lpstr>Independent authorities for data privacy</vt:lpstr>
      <vt:lpstr>What Ethical considerations should we think about?</vt:lpstr>
      <vt:lpstr>Changing landscape of ethics in terms of sharing data</vt:lpstr>
      <vt:lpstr>Interaction between ethics and law in regard to data protection </vt:lpstr>
      <vt:lpstr>ETHICS AND Anonymisation</vt:lpstr>
      <vt:lpstr>Case study: CRNINI-PEI Research Initiative at the Children’s Research Network for Ireland and Northern Ireland </vt:lpstr>
      <vt:lpstr>Flow chart to assess possibility of archiving PEI data</vt:lpstr>
      <vt:lpstr>Part 2: Incorporating anonymisation into your research design</vt:lpstr>
      <vt:lpstr>BEFORE YOU START YOUR RESEARCH: Consent</vt:lpstr>
      <vt:lpstr>GAINING Ethical approval and role of anonymisation </vt:lpstr>
      <vt:lpstr>Informed consent example Adapted from samples available from the UK Data Archive at  http://www.data-archive.ac.uk/create-manage/consent-ethics/consent?index=3 </vt:lpstr>
      <vt:lpstr>ASSESSING SENSITIVITY of data</vt:lpstr>
      <vt:lpstr>Risk assessment</vt:lpstr>
      <vt:lpstr>TOOL a: IQDA Assessing Sensitivity Level of the Data </vt:lpstr>
      <vt:lpstr>PowerPoint Presentation</vt:lpstr>
      <vt:lpstr>Set a protocol for anonymisation (especially for team work)</vt:lpstr>
      <vt:lpstr>Anonymisation is altering data</vt:lpstr>
      <vt:lpstr>When bad anonymisation happens to gooD data…</vt:lpstr>
      <vt:lpstr>Can anonymisation be reversed? </vt:lpstr>
      <vt:lpstr>Finally, Choose a suitable access option</vt:lpstr>
      <vt:lpstr>Access conditions that can be applied in combination with anonymisation</vt:lpstr>
      <vt:lpstr>After sharing: the value of having a long term plan or policy </vt:lpstr>
      <vt:lpstr>Part 3: Quick start tips</vt:lpstr>
      <vt:lpstr>Starting out with research data anonymisation</vt:lpstr>
      <vt:lpstr>Usual steps in anonymising quantitative data (adapted from UKDA guide) </vt:lpstr>
      <vt:lpstr>Usual steps in anonymising qualitative data</vt:lpstr>
      <vt:lpstr>Key points for anonymising social research data </vt:lpstr>
      <vt:lpstr>Some Useful resources referenced in this presentation </vt:lpstr>
      <vt:lpstr>Publications cited in this presentation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data and anonymisation</dc:title>
  <dc:creator>Ruth Geraghty</dc:creator>
  <cp:lastModifiedBy>Ruth Geraghty</cp:lastModifiedBy>
  <cp:revision>446</cp:revision>
  <dcterms:created xsi:type="dcterms:W3CDTF">2016-06-08T14:34:51Z</dcterms:created>
  <dcterms:modified xsi:type="dcterms:W3CDTF">2016-06-23T09:37:58Z</dcterms:modified>
</cp:coreProperties>
</file>