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73" r:id="rId5"/>
    <p:sldId id="272" r:id="rId6"/>
    <p:sldId id="259" r:id="rId7"/>
    <p:sldId id="270" r:id="rId8"/>
    <p:sldId id="262" r:id="rId9"/>
    <p:sldId id="271" r:id="rId10"/>
    <p:sldId id="260" r:id="rId11"/>
    <p:sldId id="274" r:id="rId12"/>
    <p:sldId id="268" r:id="rId13"/>
    <p:sldId id="266" r:id="rId14"/>
    <p:sldId id="26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23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6/12/2017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ldrensresearchnetwork.org/knowledge/resources/diges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ildrensresearchnetwork.org/knowledge/resources/prevention-and-early-intervention-research-grant-application-for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drensresearchnetwork.org/network/members/register" TargetMode="External"/><Relationship Id="rId2" Type="http://schemas.openxmlformats.org/officeDocument/2006/relationships/hyperlink" Target="mailto:administrator@childrensresearchnetwor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ildrensresearchnetwork.org/knowledge/resources/prevention-and-early-intervention-research-grant-application-for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lanticphilanthropies.org/subtheme/prevention-early-intervention#overvie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cd.ie/issda/data/cdicommunitysafety/" TargetMode="External"/><Relationship Id="rId3" Type="http://schemas.openxmlformats.org/officeDocument/2006/relationships/hyperlink" Target="http://www.childrensresearchnetwork.org/knowledge/research/cdi-early-years-collection" TargetMode="External"/><Relationship Id="rId7" Type="http://schemas.openxmlformats.org/officeDocument/2006/relationships/hyperlink" Target="https://www.ucd.ie/issda/data/doodleden/" TargetMode="External"/><Relationship Id="rId2" Type="http://schemas.openxmlformats.org/officeDocument/2006/relationships/hyperlink" Target="http://www.childrensresearchnetwork.org/knowledge/research/preparing-for-life-collectio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cd.ie/issda/data/cdimate-tricks/" TargetMode="External"/><Relationship Id="rId5" Type="http://schemas.openxmlformats.org/officeDocument/2006/relationships/hyperlink" Target="https://www.ucd.ie/issda/data/cdiprocessevaluation/" TargetMode="External"/><Relationship Id="rId4" Type="http://schemas.openxmlformats.org/officeDocument/2006/relationships/hyperlink" Target="http://www.childrensresearchnetwork.org/knowledge/research/childrens-profile-at-school-entry-collec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PEI Research </a:t>
            </a:r>
            <a:r>
              <a:rPr lang="en-GB" dirty="0"/>
              <a:t>Grants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GB" sz="2400" dirty="0" smtClean="0">
                <a:latin typeface="Calibri Light" panose="020F0302020204030204" pitchFamily="34" charset="0"/>
              </a:rPr>
              <a:t>Ruth Geraghty</a:t>
            </a:r>
          </a:p>
          <a:p>
            <a:pPr>
              <a:spcBef>
                <a:spcPts val="400"/>
              </a:spcBef>
            </a:pPr>
            <a:r>
              <a:rPr lang="en-GB" sz="2400" dirty="0" smtClean="0">
                <a:latin typeface="Calibri Light" panose="020F0302020204030204" pitchFamily="34" charset="0"/>
              </a:rPr>
              <a:t>Data Curator </a:t>
            </a:r>
          </a:p>
          <a:p>
            <a:pPr>
              <a:spcBef>
                <a:spcPts val="400"/>
              </a:spcBef>
            </a:pPr>
            <a:r>
              <a:rPr lang="en-GB" sz="2400" dirty="0" smtClean="0">
                <a:latin typeface="Calibri Light" panose="020F0302020204030204" pitchFamily="34" charset="0"/>
              </a:rPr>
              <a:t>Children’s Research Network</a:t>
            </a:r>
            <a:endParaRPr lang="en-GB" sz="2400" dirty="0">
              <a:latin typeface="Calibri Light" panose="020F03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25" y="131470"/>
            <a:ext cx="3919888" cy="233074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7581418" y="253601"/>
            <a:ext cx="4610582" cy="889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400"/>
              </a:spcBef>
            </a:pPr>
            <a:r>
              <a:rPr lang="en-GB" sz="1800" dirty="0" smtClean="0">
                <a:latin typeface="Calibri Light" panose="020F0302020204030204" pitchFamily="34" charset="0"/>
              </a:rPr>
              <a:t>Finding and re-using research data workshop UCD Health Sciences Library, 15</a:t>
            </a:r>
            <a:r>
              <a:rPr lang="en-GB" sz="1800" baseline="30000" dirty="0" smtClean="0">
                <a:latin typeface="Calibri Light" panose="020F0302020204030204" pitchFamily="34" charset="0"/>
              </a:rPr>
              <a:t>th</a:t>
            </a:r>
            <a:r>
              <a:rPr lang="en-GB" sz="1800" dirty="0" smtClean="0">
                <a:latin typeface="Calibri Light" panose="020F0302020204030204" pitchFamily="34" charset="0"/>
              </a:rPr>
              <a:t> June </a:t>
            </a:r>
            <a:r>
              <a:rPr lang="en-GB" sz="1800" dirty="0" smtClean="0">
                <a:latin typeface="Calibri Light" panose="020F0302020204030204" pitchFamily="34" charset="0"/>
              </a:rPr>
              <a:t>2017</a:t>
            </a:r>
          </a:p>
          <a:p>
            <a:pPr algn="l">
              <a:spcBef>
                <a:spcPts val="400"/>
              </a:spcBef>
            </a:pPr>
            <a:r>
              <a:rPr lang="en-GB" sz="1800" dirty="0" smtClean="0">
                <a:latin typeface="Calibri Light" panose="020F0302020204030204" pitchFamily="34" charset="0"/>
              </a:rPr>
              <a:t>Session 15:30 – 16:00</a:t>
            </a:r>
            <a:endParaRPr lang="en-GB" sz="18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54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grantee expected to deliver by end of grant period?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78279" cy="3349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dirty="0" smtClean="0"/>
              <a:t>SUGGESTED: </a:t>
            </a:r>
          </a:p>
          <a:p>
            <a:pPr marL="0" indent="0" algn="ctr">
              <a:buNone/>
            </a:pPr>
            <a:r>
              <a:rPr lang="en-IE" dirty="0"/>
              <a:t>P</a:t>
            </a:r>
            <a:r>
              <a:rPr lang="en-IE" dirty="0" smtClean="0"/>
              <a:t>ublication and/or conference </a:t>
            </a:r>
            <a:r>
              <a:rPr lang="en-IE" dirty="0"/>
              <a:t>presentation that promotes this data to multiple audiences nationally and </a:t>
            </a:r>
            <a:r>
              <a:rPr lang="en-IE" dirty="0" smtClean="0"/>
              <a:t>internationally</a:t>
            </a:r>
          </a:p>
          <a:p>
            <a:pPr marL="0" indent="0" algn="ctr">
              <a:buNone/>
            </a:pPr>
            <a:r>
              <a:rPr lang="en-IE" dirty="0" smtClean="0"/>
              <a:t>OR</a:t>
            </a:r>
          </a:p>
          <a:p>
            <a:pPr marL="0" indent="0" algn="ctr">
              <a:buNone/>
            </a:pPr>
            <a:r>
              <a:rPr lang="en-IE" dirty="0" smtClean="0"/>
              <a:t>Training event or seminar or workshop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The </a:t>
            </a:r>
            <a:r>
              <a:rPr lang="en-IE" dirty="0"/>
              <a:t>above list is not exhaustive and applicants are encouraged to be </a:t>
            </a:r>
            <a:r>
              <a:rPr lang="en-IE" dirty="0" smtClean="0"/>
              <a:t>creative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2466259" y="5761667"/>
            <a:ext cx="8449392" cy="83099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See the key objectives of the Children’s Research Network</a:t>
            </a:r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163370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grantee expected to deliver by end of grant period?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208" y="2322585"/>
            <a:ext cx="10306767" cy="3599316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REQUIRED: </a:t>
            </a:r>
            <a:endParaRPr lang="en-IE" dirty="0"/>
          </a:p>
          <a:p>
            <a:r>
              <a:rPr lang="en-IE" dirty="0"/>
              <a:t>Short final report to the Children’s Research Network detailing the delivery of their proposed outputs from this award </a:t>
            </a:r>
          </a:p>
          <a:p>
            <a:r>
              <a:rPr lang="en-IE" dirty="0"/>
              <a:t>500-word news item for dissemination by the Children’s Research Network on the outputs from this </a:t>
            </a:r>
            <a:r>
              <a:rPr lang="en-IE" dirty="0" smtClean="0"/>
              <a:t>award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 smtClean="0"/>
              <a:t>Children’s </a:t>
            </a:r>
            <a:r>
              <a:rPr lang="en-IE" dirty="0"/>
              <a:t>Research Digest: </a:t>
            </a:r>
            <a:r>
              <a:rPr lang="en-IE" dirty="0">
                <a:hlinkClick r:id="rId2"/>
              </a:rPr>
              <a:t>http://www.childrensresearchnetwork.org/knowledge/resources/digest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 marL="0" indent="0">
              <a:buNone/>
            </a:pPr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761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criteria for grant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46" y="2251147"/>
            <a:ext cx="11292604" cy="4349677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Overall structure of proposal (sections 5 – </a:t>
            </a:r>
            <a:r>
              <a:rPr lang="en-IE" dirty="0" smtClean="0"/>
              <a:t>11 of application form)</a:t>
            </a:r>
            <a:endParaRPr lang="en-IE" dirty="0"/>
          </a:p>
          <a:p>
            <a:r>
              <a:rPr lang="en-IE" dirty="0"/>
              <a:t>Aims and objectives (section 5)</a:t>
            </a:r>
          </a:p>
          <a:p>
            <a:r>
              <a:rPr lang="en-IE" dirty="0"/>
              <a:t>Methodology (section 5)</a:t>
            </a:r>
          </a:p>
          <a:p>
            <a:r>
              <a:rPr lang="en-IE" dirty="0"/>
              <a:t>Novel or innovative use of data (section 6) </a:t>
            </a:r>
          </a:p>
          <a:p>
            <a:r>
              <a:rPr lang="en-IE" dirty="0"/>
              <a:t>Added value of proposal to existing PEI research and development OR to scientific knowledge more generally (section 7) </a:t>
            </a:r>
          </a:p>
          <a:p>
            <a:r>
              <a:rPr lang="en-IE" dirty="0"/>
              <a:t>Feasibility of applicant to carry out work within stated time and resources (sections 8, 9 and 10)</a:t>
            </a:r>
          </a:p>
          <a:p>
            <a:r>
              <a:rPr lang="en-IE" dirty="0"/>
              <a:t>Anticipated outputs (section 11) </a:t>
            </a:r>
          </a:p>
          <a:p>
            <a:r>
              <a:rPr lang="en-IE" dirty="0"/>
              <a:t>Dissemination strategy (section 12) </a:t>
            </a:r>
          </a:p>
          <a:p>
            <a:r>
              <a:rPr lang="en-IE" dirty="0"/>
              <a:t>Extent to which proposed work contribute to one or both of the listed key priorities of CRN (section 13)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4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Go to website and download </a:t>
            </a:r>
            <a:r>
              <a:rPr lang="en-GB" dirty="0" smtClean="0"/>
              <a:t>application form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www.childrensresearchnetwork.org/knowledge/resources/prevention-and-early-intervention-research-grant-application-form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Complete and return by 22</a:t>
            </a:r>
            <a:r>
              <a:rPr lang="en-GB" baseline="30000" dirty="0"/>
              <a:t>nd</a:t>
            </a:r>
            <a:r>
              <a:rPr lang="en-GB" dirty="0"/>
              <a:t> June (5pm)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Competitive review – limited number of grants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Outcome of application during July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029701" y="3829050"/>
            <a:ext cx="2627894" cy="193899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A copy of the call document has been included in your workshop pack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6194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 / add me to the mailing list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680321" y="2336872"/>
            <a:ext cx="10743892" cy="38324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Contact the Children’s Research </a:t>
            </a:r>
            <a:r>
              <a:rPr lang="en-GB" dirty="0" smtClean="0"/>
              <a:t>Network: </a:t>
            </a:r>
            <a:r>
              <a:rPr lang="en-IE" dirty="0" smtClean="0">
                <a:hlinkClick r:id="rId2"/>
              </a:rPr>
              <a:t>administrator@childrensresearchnetwork.org</a:t>
            </a:r>
            <a:endParaRPr lang="en-IE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Ask </a:t>
            </a:r>
            <a:r>
              <a:rPr lang="en-GB" dirty="0"/>
              <a:t>to be added to mailing list for grant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Join </a:t>
            </a:r>
            <a:r>
              <a:rPr lang="en-GB" dirty="0"/>
              <a:t>the Children’s Research </a:t>
            </a:r>
            <a:r>
              <a:rPr lang="en-GB" dirty="0" smtClean="0"/>
              <a:t>Network: </a:t>
            </a:r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www.childrensresearchnetwork.org/network/members/register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Keep an eye on </a:t>
            </a:r>
            <a:r>
              <a:rPr lang="en-GB" dirty="0" smtClean="0"/>
              <a:t>the website</a:t>
            </a:r>
            <a:r>
              <a:rPr lang="en-GB" dirty="0"/>
              <a:t>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www.childrensresearchnetwork.org/knowledge/resources/prevention-and-early-intervention-research-grant-application-form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2485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3670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objective of these </a:t>
            </a:r>
            <a:r>
              <a:rPr lang="en-GB" dirty="0" smtClean="0"/>
              <a:t>grants?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</a:t>
            </a:r>
            <a:r>
              <a:rPr lang="en-IE" dirty="0" smtClean="0"/>
              <a:t>mall-scale</a:t>
            </a:r>
            <a:r>
              <a:rPr lang="en-IE" dirty="0"/>
              <a:t>, competitive grants </a:t>
            </a:r>
          </a:p>
          <a:p>
            <a:r>
              <a:rPr lang="en-IE" dirty="0"/>
              <a:t>I</a:t>
            </a:r>
            <a:r>
              <a:rPr lang="en-IE" dirty="0" smtClean="0"/>
              <a:t>ndividuals </a:t>
            </a:r>
            <a:r>
              <a:rPr lang="en-IE" dirty="0"/>
              <a:t>or teams from any discipline </a:t>
            </a:r>
          </a:p>
          <a:p>
            <a:r>
              <a:rPr lang="en-IE" dirty="0"/>
              <a:t>C</a:t>
            </a:r>
            <a:r>
              <a:rPr lang="en-IE" dirty="0" smtClean="0"/>
              <a:t>onduct </a:t>
            </a:r>
            <a:r>
              <a:rPr lang="en-IE" dirty="0"/>
              <a:t>further exposition of research data that was generated by The Atlantic Philanthropies’ Prevention and Early Intervention Initiative (PEII</a:t>
            </a:r>
            <a:r>
              <a:rPr lang="en-IE" dirty="0" smtClean="0"/>
              <a:t>)</a:t>
            </a:r>
            <a:r>
              <a:rPr lang="en-GB" dirty="0" smtClean="0"/>
              <a:t>, see: </a:t>
            </a:r>
            <a:r>
              <a:rPr lang="en-US" u="sng" dirty="0">
                <a:hlinkClick r:id="rId2"/>
              </a:rPr>
              <a:t>http://www.atlanticphilanthropies.org/subtheme/prevention-early-intervention#overview</a:t>
            </a:r>
            <a:r>
              <a:rPr lang="en-US" dirty="0"/>
              <a:t>. 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8574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datasets are included in this grant call?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5262" y="2336873"/>
            <a:ext cx="4961989" cy="35993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E" sz="3500" dirty="0" smtClean="0"/>
              <a:t>Preparing </a:t>
            </a:r>
            <a:r>
              <a:rPr lang="en-IE" sz="3500" dirty="0"/>
              <a:t>for Life collection – quantitative data from the impact </a:t>
            </a:r>
            <a:r>
              <a:rPr lang="en-IE" sz="3500" dirty="0" smtClean="0"/>
              <a:t>evaluation</a:t>
            </a:r>
          </a:p>
          <a:p>
            <a:pPr marL="0" indent="0">
              <a:buNone/>
            </a:pPr>
            <a:r>
              <a:rPr lang="en-IE" sz="3500" dirty="0" smtClean="0">
                <a:hlinkClick r:id="rId2"/>
              </a:rPr>
              <a:t>http</a:t>
            </a:r>
            <a:r>
              <a:rPr lang="en-IE" sz="3500" dirty="0">
                <a:hlinkClick r:id="rId2"/>
              </a:rPr>
              <a:t>://</a:t>
            </a:r>
            <a:r>
              <a:rPr lang="en-IE" sz="3500" dirty="0" smtClean="0">
                <a:hlinkClick r:id="rId2"/>
              </a:rPr>
              <a:t>www.childrensresearchnetwork.org/knowledge/research/preparing-for-life-collection</a:t>
            </a:r>
            <a:endParaRPr lang="en-IE" sz="3500" dirty="0" smtClean="0"/>
          </a:p>
          <a:p>
            <a:pPr marL="0" indent="0">
              <a:buNone/>
            </a:pPr>
            <a:endParaRPr lang="en-IE" sz="3500" dirty="0"/>
          </a:p>
          <a:p>
            <a:pPr marL="0" indent="0">
              <a:buNone/>
            </a:pPr>
            <a:r>
              <a:rPr lang="en-IE" sz="3500" dirty="0"/>
              <a:t>CDI: Early Years collection</a:t>
            </a:r>
          </a:p>
          <a:p>
            <a:pPr marL="0" indent="0">
              <a:buNone/>
            </a:pPr>
            <a:r>
              <a:rPr lang="en-IE" sz="3500" dirty="0" smtClean="0">
                <a:hlinkClick r:id="rId3"/>
              </a:rPr>
              <a:t>http</a:t>
            </a:r>
            <a:r>
              <a:rPr lang="en-IE" sz="3500" dirty="0">
                <a:hlinkClick r:id="rId3"/>
              </a:rPr>
              <a:t>://</a:t>
            </a:r>
            <a:r>
              <a:rPr lang="en-IE" sz="3500" dirty="0" smtClean="0">
                <a:hlinkClick r:id="rId3"/>
              </a:rPr>
              <a:t>www.childrensresearchnetwork.org/knowledge/research/cdi-early-years-collection</a:t>
            </a:r>
            <a:endParaRPr lang="en-IE" sz="3500" dirty="0" smtClean="0"/>
          </a:p>
          <a:p>
            <a:pPr marL="0" indent="0">
              <a:buNone/>
            </a:pPr>
            <a:endParaRPr lang="en-IE" sz="3500" dirty="0"/>
          </a:p>
          <a:p>
            <a:pPr marL="0" indent="0">
              <a:buNone/>
            </a:pPr>
            <a:r>
              <a:rPr lang="en-IE" sz="3500" dirty="0"/>
              <a:t>Children's Profile at School Entry collection</a:t>
            </a:r>
          </a:p>
          <a:p>
            <a:pPr marL="0" indent="0">
              <a:buNone/>
            </a:pPr>
            <a:r>
              <a:rPr lang="en-IE" sz="3500" dirty="0" smtClean="0">
                <a:hlinkClick r:id="rId4"/>
              </a:rPr>
              <a:t>http</a:t>
            </a:r>
            <a:r>
              <a:rPr lang="en-IE" sz="3500" dirty="0">
                <a:hlinkClick r:id="rId4"/>
              </a:rPr>
              <a:t>://</a:t>
            </a:r>
            <a:r>
              <a:rPr lang="en-IE" sz="3500" dirty="0" smtClean="0">
                <a:hlinkClick r:id="rId4"/>
              </a:rPr>
              <a:t>www.childrensresearchnetwork.org/knowledge/research/childrens-profile-at-school-entry-collection</a:t>
            </a:r>
            <a:endParaRPr lang="en-IE" sz="3500" dirty="0" smtClean="0"/>
          </a:p>
          <a:p>
            <a:pPr marL="0" indent="0">
              <a:buNone/>
            </a:pPr>
            <a:endParaRPr lang="en-IE" sz="3500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8446" y="2336873"/>
            <a:ext cx="5972536" cy="42143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400" dirty="0"/>
              <a:t>Childhood Development Initiative (CDI) – Process Evaluation Inter-agency Collaboration Questionnaire, 2008 – 2012</a:t>
            </a:r>
          </a:p>
          <a:p>
            <a:pPr marL="0" indent="0">
              <a:buNone/>
            </a:pPr>
            <a:r>
              <a:rPr lang="en-IE" sz="1400" dirty="0">
                <a:hlinkClick r:id="rId5"/>
              </a:rPr>
              <a:t>https://www.ucd.ie/issda/data/cdiprocessevaluation</a:t>
            </a:r>
            <a:r>
              <a:rPr lang="en-IE" sz="1400" dirty="0" smtClean="0">
                <a:hlinkClick r:id="rId5"/>
              </a:rPr>
              <a:t>/</a:t>
            </a:r>
            <a:endParaRPr lang="en-IE" sz="1400" dirty="0" smtClean="0"/>
          </a:p>
          <a:p>
            <a:pPr marL="0" indent="0">
              <a:buNone/>
            </a:pPr>
            <a:endParaRPr lang="en-IE" sz="1400" dirty="0"/>
          </a:p>
          <a:p>
            <a:pPr marL="0" indent="0">
              <a:buNone/>
            </a:pPr>
            <a:r>
              <a:rPr lang="en-IE" sz="1400" dirty="0"/>
              <a:t>Evaluation of the Effectiveness of the Childhood Development Initiative’s Mate-Tricks Pro-Social Behaviour After-School Programme (</a:t>
            </a:r>
            <a:r>
              <a:rPr lang="en-IE" sz="1400" dirty="0" smtClean="0"/>
              <a:t>2012) </a:t>
            </a:r>
            <a:r>
              <a:rPr lang="en-IE" sz="1400" dirty="0" smtClean="0">
                <a:hlinkClick r:id="rId6"/>
              </a:rPr>
              <a:t>https</a:t>
            </a:r>
            <a:r>
              <a:rPr lang="en-IE" sz="1400" dirty="0">
                <a:hlinkClick r:id="rId6"/>
              </a:rPr>
              <a:t>://www.ucd.ie/issda/data/cdimate-tricks</a:t>
            </a:r>
            <a:r>
              <a:rPr lang="en-IE" sz="1400" dirty="0" smtClean="0">
                <a:hlinkClick r:id="rId6"/>
              </a:rPr>
              <a:t>/</a:t>
            </a:r>
            <a:endParaRPr lang="en-IE" sz="1400" dirty="0" smtClean="0"/>
          </a:p>
          <a:p>
            <a:pPr marL="0" indent="0">
              <a:buNone/>
            </a:pPr>
            <a:endParaRPr lang="en-IE" sz="1400" dirty="0"/>
          </a:p>
          <a:p>
            <a:pPr marL="0" indent="0">
              <a:buNone/>
            </a:pPr>
            <a:r>
              <a:rPr lang="en-IE" sz="1400" dirty="0"/>
              <a:t>Doodle Den: Evaluation of the effectiveness of the Childhood Development Initiative’s Doodle Den Literacy Programme, 2008-2011</a:t>
            </a:r>
          </a:p>
          <a:p>
            <a:pPr marL="0" indent="0">
              <a:buNone/>
            </a:pPr>
            <a:r>
              <a:rPr lang="en-IE" sz="1400" dirty="0">
                <a:hlinkClick r:id="rId7"/>
              </a:rPr>
              <a:t>https://www.ucd.ie/issda/data/doodleden</a:t>
            </a:r>
            <a:r>
              <a:rPr lang="en-IE" sz="1400" dirty="0" smtClean="0">
                <a:hlinkClick r:id="rId7"/>
              </a:rPr>
              <a:t>/</a:t>
            </a:r>
            <a:endParaRPr lang="en-IE" sz="1400" dirty="0" smtClean="0"/>
          </a:p>
          <a:p>
            <a:pPr marL="0" indent="0">
              <a:buNone/>
            </a:pPr>
            <a:endParaRPr lang="en-IE" sz="1400" dirty="0"/>
          </a:p>
          <a:p>
            <a:pPr marL="0" indent="0">
              <a:buNone/>
            </a:pPr>
            <a:r>
              <a:rPr lang="en-IE" sz="1400" dirty="0"/>
              <a:t>Childhood Development Initiative (CDI) – Evaluation of the CDI’s Community Safety Initiative: Community Safety Surveys, 2010 and 2011</a:t>
            </a:r>
          </a:p>
          <a:p>
            <a:pPr marL="0" indent="0">
              <a:buNone/>
            </a:pPr>
            <a:r>
              <a:rPr lang="en-IE" sz="1400" dirty="0">
                <a:hlinkClick r:id="rId8"/>
              </a:rPr>
              <a:t>https://www.ucd.ie/issda/data/cdicommunitysafety</a:t>
            </a:r>
            <a:r>
              <a:rPr lang="en-IE" sz="1400" dirty="0" smtClean="0">
                <a:hlinkClick r:id="rId8"/>
              </a:rPr>
              <a:t>/</a:t>
            </a:r>
            <a:endParaRPr lang="en-IE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45158" y="4569340"/>
            <a:ext cx="2540642" cy="181588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1600" dirty="0"/>
              <a:t>Further datasets will be added throughout 2017. Further research grant calls will be announced as more data is added. </a:t>
            </a:r>
            <a:r>
              <a:rPr lang="en-IE" sz="1600" dirty="0" smtClean="0"/>
              <a:t>Keep an eye on the website</a:t>
            </a:r>
            <a:endParaRPr lang="en-IE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22031" y="5936189"/>
            <a:ext cx="5065220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E" sz="1600" dirty="0"/>
              <a:t>The PEII data may be accessed via the public data archives  or via the original evaluation team.</a:t>
            </a:r>
          </a:p>
        </p:txBody>
      </p:sp>
    </p:spTree>
    <p:extLst>
      <p:ext uri="{BB962C8B-B14F-4D97-AF65-F5344CB8AC3E}">
        <p14:creationId xmlns:p14="http://schemas.microsoft.com/office/powerpoint/2010/main" val="323727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apply?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16097" y="2262092"/>
            <a:ext cx="3070034" cy="576262"/>
          </a:xfrm>
        </p:spPr>
        <p:txBody>
          <a:bodyPr/>
          <a:lstStyle/>
          <a:p>
            <a:r>
              <a:rPr lang="en-IE" dirty="0" smtClean="0"/>
              <a:t>Students</a:t>
            </a:r>
            <a:endParaRPr lang="en-I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5"/>
          </p:nvPr>
        </p:nvSpPr>
        <p:spPr>
          <a:xfrm>
            <a:off x="354701" y="2838354"/>
            <a:ext cx="3049702" cy="291351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Postgraduate student (currently undertaking or recently completed Master’s degree)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Doctorate student (currently undertaking or recently completed PhD degree)</a:t>
            </a:r>
          </a:p>
          <a:p>
            <a:endParaRPr lang="en-IE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24766" y="2192903"/>
            <a:ext cx="3063240" cy="576262"/>
          </a:xfrm>
        </p:spPr>
        <p:txBody>
          <a:bodyPr/>
          <a:lstStyle/>
          <a:p>
            <a:r>
              <a:rPr lang="en-IE" dirty="0" smtClean="0"/>
              <a:t>Early career</a:t>
            </a:r>
            <a:endParaRPr lang="en-IE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6"/>
          </p:nvPr>
        </p:nvSpPr>
        <p:spPr>
          <a:xfrm>
            <a:off x="4478485" y="2838354"/>
            <a:ext cx="3063240" cy="29135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Post-doctorate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Working independently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Working at academic institution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Based at other organisation </a:t>
            </a:r>
          </a:p>
          <a:p>
            <a:endParaRPr lang="en-I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29622" y="2171338"/>
            <a:ext cx="3070025" cy="576262"/>
          </a:xfrm>
        </p:spPr>
        <p:txBody>
          <a:bodyPr/>
          <a:lstStyle/>
          <a:p>
            <a:r>
              <a:rPr lang="en-IE" dirty="0" smtClean="0"/>
              <a:t>Mid-late career </a:t>
            </a:r>
            <a:endParaRPr lang="en-IE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7"/>
          </p:nvPr>
        </p:nvSpPr>
        <p:spPr>
          <a:xfrm>
            <a:off x="8329621" y="2838354"/>
            <a:ext cx="3070025" cy="29135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Full-time or part-time staff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Working independently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/>
              <a:t>Retired / not currently working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  <p:sp>
        <p:nvSpPr>
          <p:cNvPr id="12" name="TextBox 11"/>
          <p:cNvSpPr txBox="1"/>
          <p:nvPr/>
        </p:nvSpPr>
        <p:spPr>
          <a:xfrm>
            <a:off x="3493477" y="4965458"/>
            <a:ext cx="8698523" cy="17543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Essential: </a:t>
            </a:r>
          </a:p>
          <a:p>
            <a:pPr lvl="0"/>
            <a:r>
              <a:rPr lang="en-US" dirty="0" smtClean="0"/>
              <a:t>1. Must </a:t>
            </a:r>
            <a:r>
              <a:rPr lang="en-US" dirty="0"/>
              <a:t>be eligible to live/study in Republic of Ireland or </a:t>
            </a:r>
            <a:r>
              <a:rPr lang="en-US" dirty="0" smtClean="0"/>
              <a:t>UK </a:t>
            </a:r>
            <a:r>
              <a:rPr lang="en-US" dirty="0"/>
              <a:t>for </a:t>
            </a:r>
            <a:r>
              <a:rPr lang="en-US" dirty="0" smtClean="0"/>
              <a:t>duration </a:t>
            </a:r>
            <a:r>
              <a:rPr lang="en-US" dirty="0"/>
              <a:t>of </a:t>
            </a:r>
            <a:r>
              <a:rPr lang="en-US" dirty="0" smtClean="0"/>
              <a:t>grant</a:t>
            </a:r>
            <a:endParaRPr lang="en-IE" dirty="0"/>
          </a:p>
          <a:p>
            <a:pPr lvl="0"/>
            <a:r>
              <a:rPr lang="en-US" dirty="0" smtClean="0"/>
              <a:t>2. Must </a:t>
            </a:r>
            <a:r>
              <a:rPr lang="en-US" dirty="0"/>
              <a:t>have </a:t>
            </a:r>
            <a:r>
              <a:rPr lang="en-US" dirty="0" smtClean="0"/>
              <a:t>completed </a:t>
            </a:r>
            <a:r>
              <a:rPr lang="en-US" dirty="0"/>
              <a:t>Master’s degree in a relevant discipline or </a:t>
            </a:r>
            <a:r>
              <a:rPr lang="en-US" dirty="0" smtClean="0"/>
              <a:t>have </a:t>
            </a:r>
            <a:r>
              <a:rPr lang="en-US" dirty="0"/>
              <a:t>academic mentor who is willing to supervise </a:t>
            </a:r>
            <a:r>
              <a:rPr lang="en-US" dirty="0" smtClean="0"/>
              <a:t>research </a:t>
            </a:r>
            <a:r>
              <a:rPr lang="en-US" dirty="0"/>
              <a:t>(e.g. if using to fund a MA research project)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4493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apply?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800" dirty="0"/>
              <a:t>Specific focus on </a:t>
            </a:r>
            <a:r>
              <a:rPr lang="en-IE" sz="2800" b="1" u="sng" dirty="0"/>
              <a:t>capacity building </a:t>
            </a:r>
            <a:r>
              <a:rPr lang="en-IE" sz="2800" dirty="0"/>
              <a:t>in PEI / evaluation research amongst early career researchers under guidance of senior mentors</a:t>
            </a:r>
          </a:p>
          <a:p>
            <a:r>
              <a:rPr lang="en-IE" sz="2800" dirty="0" smtClean="0"/>
              <a:t>For student/mentee: grant </a:t>
            </a:r>
            <a:r>
              <a:rPr lang="en-IE" sz="2800" dirty="0"/>
              <a:t>may be used to part-fund a PhD/post-doctoral fellowship</a:t>
            </a:r>
          </a:p>
          <a:p>
            <a:r>
              <a:rPr lang="en-IE" sz="2800" dirty="0" smtClean="0"/>
              <a:t>For teacher/mentor: Grant </a:t>
            </a:r>
            <a:r>
              <a:rPr lang="en-IE" sz="2800" dirty="0"/>
              <a:t>may be used to ‘buy out’ time from other </a:t>
            </a:r>
            <a:r>
              <a:rPr lang="en-IE" sz="2800" dirty="0" smtClean="0"/>
              <a:t>duties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94779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much funding &amp; how much </a:t>
            </a:r>
            <a:r>
              <a:rPr lang="en-GB" dirty="0" smtClean="0"/>
              <a:t>time?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Maximum of €</a:t>
            </a:r>
            <a:r>
              <a:rPr lang="en-IE" dirty="0"/>
              <a:t>10,000 (or GBP equivalent) </a:t>
            </a:r>
            <a:endParaRPr lang="en-IE" dirty="0" smtClean="0"/>
          </a:p>
          <a:p>
            <a:r>
              <a:rPr lang="en-IE" dirty="0"/>
              <a:t>Applications for grants higher than €10,000 will be considered where a strong case is </a:t>
            </a:r>
            <a:r>
              <a:rPr lang="en-IE" dirty="0" smtClean="0"/>
              <a:t>made</a:t>
            </a:r>
          </a:p>
          <a:p>
            <a:r>
              <a:rPr lang="en-IE" dirty="0" smtClean="0"/>
              <a:t>Work </a:t>
            </a:r>
            <a:r>
              <a:rPr lang="en-IE" dirty="0"/>
              <a:t>will be completed within six months from receipt of the </a:t>
            </a:r>
            <a:r>
              <a:rPr lang="en-IE" dirty="0" smtClean="0"/>
              <a:t>grant</a:t>
            </a:r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60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What can the grant </a:t>
            </a:r>
            <a:r>
              <a:rPr lang="en-IE" dirty="0"/>
              <a:t>award can be used </a:t>
            </a:r>
            <a:r>
              <a:rPr lang="en-IE" dirty="0" smtClean="0"/>
              <a:t>for</a:t>
            </a:r>
            <a:r>
              <a:rPr lang="en-IE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E" dirty="0" smtClean="0"/>
              <a:t>Secondary </a:t>
            </a:r>
            <a:r>
              <a:rPr lang="en-IE" dirty="0"/>
              <a:t>analysis of a PEII </a:t>
            </a:r>
            <a:r>
              <a:rPr lang="en-IE" dirty="0" smtClean="0"/>
              <a:t>dataset</a:t>
            </a:r>
          </a:p>
          <a:p>
            <a:pPr marL="457200" indent="-457200">
              <a:buAutoNum type="arabicPeriod"/>
            </a:pPr>
            <a:r>
              <a:rPr lang="en-IE" dirty="0" smtClean="0"/>
              <a:t>Meta-analysis </a:t>
            </a:r>
            <a:r>
              <a:rPr lang="en-IE" dirty="0"/>
              <a:t>of a number of PEII datasets</a:t>
            </a:r>
          </a:p>
          <a:p>
            <a:pPr marL="0" indent="0">
              <a:buNone/>
            </a:pPr>
            <a:r>
              <a:rPr lang="en-IE" dirty="0" smtClean="0"/>
              <a:t>3. Comparative </a:t>
            </a:r>
            <a:r>
              <a:rPr lang="en-IE" dirty="0"/>
              <a:t>analysis of PEII data and any other relevant data </a:t>
            </a:r>
          </a:p>
          <a:p>
            <a:pPr marL="0" indent="0">
              <a:buNone/>
            </a:pPr>
            <a:r>
              <a:rPr lang="en-IE" dirty="0" smtClean="0"/>
              <a:t>4. Development </a:t>
            </a:r>
            <a:r>
              <a:rPr lang="en-IE" dirty="0"/>
              <a:t>of training in evaluation research using PEII data  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5. Grant </a:t>
            </a:r>
            <a:r>
              <a:rPr lang="en-IE" dirty="0"/>
              <a:t>can be used toward the costs of disseminating and/or presenting research outputs nationally and </a:t>
            </a:r>
            <a:r>
              <a:rPr lang="en-IE" dirty="0" smtClean="0"/>
              <a:t>internationally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63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</a:t>
            </a:r>
            <a:r>
              <a:rPr lang="en-GB" dirty="0"/>
              <a:t>I use other data</a:t>
            </a:r>
            <a:r>
              <a:rPr lang="en-GB" dirty="0" smtClean="0"/>
              <a:t>? </a:t>
            </a:r>
            <a:br>
              <a:rPr lang="en-GB" dirty="0" smtClean="0"/>
            </a:b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Central criterion </a:t>
            </a: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= re-use of PEII data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252" y="2163252"/>
            <a:ext cx="11172155" cy="41218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800" i="1" dirty="0" smtClean="0"/>
              <a:t>Q. Can I also use other data from the archive? E.g. </a:t>
            </a:r>
            <a:r>
              <a:rPr lang="en-IE" sz="1800" i="1" dirty="0"/>
              <a:t>data from the Growing Up in </a:t>
            </a:r>
            <a:r>
              <a:rPr lang="en-IE" sz="1800" i="1" dirty="0" smtClean="0"/>
              <a:t>Ireland or </a:t>
            </a:r>
            <a:r>
              <a:rPr lang="en-IE" sz="1800" i="1" dirty="0"/>
              <a:t>from the Millennium Cohort Study in the UK</a:t>
            </a:r>
            <a:endParaRPr lang="en-GB" sz="1800" i="1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800" dirty="0" smtClean="0"/>
              <a:t>A. Yes you can use other </a:t>
            </a:r>
            <a:r>
              <a:rPr lang="en-GB" sz="1800" u="sng" dirty="0" smtClean="0"/>
              <a:t>relevant</a:t>
            </a:r>
            <a:r>
              <a:rPr lang="en-GB" sz="1800" dirty="0" smtClean="0"/>
              <a:t> data e.g. for a comparative analysis – show the relevance of the data in your grant application </a:t>
            </a: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AutoNum type="alphaUcPeriod"/>
            </a:pPr>
            <a:endParaRPr lang="en-GB" sz="18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800" i="1" dirty="0" smtClean="0"/>
              <a:t>Q. Can </a:t>
            </a:r>
            <a:r>
              <a:rPr lang="en-GB" sz="1800" i="1" dirty="0"/>
              <a:t>I use PEII data that’s not in the </a:t>
            </a:r>
            <a:r>
              <a:rPr lang="en-GB" sz="1800" i="1" dirty="0" smtClean="0"/>
              <a:t>archive?</a:t>
            </a:r>
            <a:endParaRPr lang="en-GB" sz="1800" i="1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sz="1800" dirty="0" smtClean="0"/>
              <a:t>A. Yes </a:t>
            </a:r>
            <a:r>
              <a:rPr lang="en-GB" sz="1800" dirty="0"/>
              <a:t>you can use other </a:t>
            </a:r>
            <a:r>
              <a:rPr lang="en-GB" sz="1800" u="sng" dirty="0"/>
              <a:t>relevant</a:t>
            </a:r>
            <a:r>
              <a:rPr lang="en-GB" sz="1800" dirty="0"/>
              <a:t> data e.g. for a comparative </a:t>
            </a:r>
            <a:r>
              <a:rPr lang="en-GB" sz="1800" dirty="0" smtClean="0"/>
              <a:t>analysis – but explain in your application what this data is and how you will access it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1269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Can I use other data? </a:t>
            </a:r>
            <a:br>
              <a:rPr lang="en-GB" dirty="0"/>
            </a:b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Central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criterion </a:t>
            </a:r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= re-use of PEII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data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17917" cy="400605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Q. Can I use other data (e.g. my own) that’s not in the archive?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dirty="0"/>
              <a:t>A. Yes you can use other </a:t>
            </a:r>
            <a:r>
              <a:rPr lang="en-GB" u="sng" dirty="0"/>
              <a:t>relevant</a:t>
            </a:r>
            <a:r>
              <a:rPr lang="en-GB" dirty="0"/>
              <a:t> data e.g. for a comparative analysis – but explain in your application what this data is and how you will access </a:t>
            </a:r>
            <a:r>
              <a:rPr lang="en-GB" dirty="0" smtClean="0"/>
              <a:t>it, and how it is relevant to the analysis</a:t>
            </a: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GB" i="1" dirty="0"/>
              <a:t>Q. Can I use my grant to collect new data?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IE" dirty="0"/>
              <a:t>A. This grant </a:t>
            </a:r>
            <a:r>
              <a:rPr lang="en-IE" u="sng" dirty="0"/>
              <a:t>DOES NOT </a:t>
            </a:r>
            <a:r>
              <a:rPr lang="en-IE" dirty="0"/>
              <a:t>fund a substantive new research project that involves gathering new data. However, if you plan to gather new data to extend the PEI dataset this may be allowed – make your case for this in your </a:t>
            </a:r>
            <a:r>
              <a:rPr lang="en-IE" dirty="0" smtClean="0"/>
              <a:t>application. Bear </a:t>
            </a:r>
            <a:r>
              <a:rPr lang="en-IE" dirty="0"/>
              <a:t>in </a:t>
            </a:r>
            <a:r>
              <a:rPr lang="en-IE" dirty="0" smtClean="0"/>
              <a:t>mind, </a:t>
            </a:r>
            <a:r>
              <a:rPr lang="en-IE" dirty="0"/>
              <a:t>that the work must complete within 6 months.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36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211</TotalTime>
  <Words>1074</Words>
  <Application>Microsoft Office PowerPoint</Application>
  <PresentationFormat>Widescreen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 Light</vt:lpstr>
      <vt:lpstr>Trebuchet MS</vt:lpstr>
      <vt:lpstr>Berlin</vt:lpstr>
      <vt:lpstr>PEI Research Grants</vt:lpstr>
      <vt:lpstr>What is the objective of these grants? </vt:lpstr>
      <vt:lpstr>Which datasets are included in this grant call?  </vt:lpstr>
      <vt:lpstr>Who can apply?</vt:lpstr>
      <vt:lpstr>Who can apply?</vt:lpstr>
      <vt:lpstr>How much funding &amp; how much time? </vt:lpstr>
      <vt:lpstr>What can the grant award can be used for?</vt:lpstr>
      <vt:lpstr> Can I use other data?  Central criterion = re-use of PEII data </vt:lpstr>
      <vt:lpstr>Can I use other data?  Central criterion = re-use of PEII data</vt:lpstr>
      <vt:lpstr>What is a grantee expected to deliver by end of grant period?</vt:lpstr>
      <vt:lpstr>What is a grantee expected to deliver by end of grant period?</vt:lpstr>
      <vt:lpstr>Assessment criteria for grant proposals </vt:lpstr>
      <vt:lpstr>How do I apply?</vt:lpstr>
      <vt:lpstr>Further information / add me to the mailing list </vt:lpstr>
      <vt:lpstr>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A</dc:creator>
  <cp:lastModifiedBy>Ruth Geraghty</cp:lastModifiedBy>
  <cp:revision>26</cp:revision>
  <dcterms:created xsi:type="dcterms:W3CDTF">2017-06-11T15:57:38Z</dcterms:created>
  <dcterms:modified xsi:type="dcterms:W3CDTF">2017-06-12T12:19:11Z</dcterms:modified>
</cp:coreProperties>
</file>