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104" d="100"/>
          <a:sy n="104" d="100"/>
        </p:scale>
        <p:origin x="14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7686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B7B13A-AF29-4F38-86D3-D27C1616E108}" type="datetimeFigureOut">
              <a:rPr lang="en-IE" smtClean="0"/>
              <a:t>10/11/2017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390762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203458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85442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3530577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1596235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4"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1085664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3510083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258271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293587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371941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7B13A-AF29-4F38-86D3-D27C1616E108}" type="datetimeFigureOut">
              <a:rPr lang="en-IE" smtClean="0"/>
              <a:t>10/11/2017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2504138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B7B13A-AF29-4F38-86D3-D27C1616E108}" type="datetimeFigureOut">
              <a:rPr lang="en-IE" smtClean="0"/>
              <a:t>10/11/2017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380771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3"/>
          <p:cNvSpPr>
            <a:spLocks noGrp="1"/>
          </p:cNvSpPr>
          <p:nvPr>
            <p:ph type="ftr" sz="quarter" idx="11"/>
          </p:nvPr>
        </p:nvSpPr>
        <p:spPr/>
        <p:txBody>
          <a:bodyPr/>
          <a:lstStyle/>
          <a:p>
            <a:endParaRPr lang="en-IE"/>
          </a:p>
        </p:txBody>
      </p:sp>
      <p:sp>
        <p:nvSpPr>
          <p:cNvPr id="6" name="Slide Number Placeholder 4"/>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101610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2"/>
          <p:cNvSpPr>
            <a:spLocks noGrp="1"/>
          </p:cNvSpPr>
          <p:nvPr>
            <p:ph type="ftr" sz="quarter" idx="11"/>
          </p:nvPr>
        </p:nvSpPr>
        <p:spPr/>
        <p:txBody>
          <a:bodyPr/>
          <a:lstStyle/>
          <a:p>
            <a:endParaRPr lang="en-IE"/>
          </a:p>
        </p:txBody>
      </p:sp>
      <p:sp>
        <p:nvSpPr>
          <p:cNvPr id="6" name="Slide Number Placeholder 3"/>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407000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14B7B13A-AF29-4F38-86D3-D27C1616E108}" type="datetimeFigureOut">
              <a:rPr lang="en-IE" smtClean="0"/>
              <a:t>10/11/2017</a:t>
            </a:fld>
            <a:endParaRPr lang="en-IE"/>
          </a:p>
        </p:txBody>
      </p:sp>
      <p:sp>
        <p:nvSpPr>
          <p:cNvPr id="5" name="Footer Placeholder 5"/>
          <p:cNvSpPr>
            <a:spLocks noGrp="1"/>
          </p:cNvSpPr>
          <p:nvPr>
            <p:ph type="ftr" sz="quarter" idx="11"/>
          </p:nvPr>
        </p:nvSpPr>
        <p:spPr/>
        <p:txBody>
          <a:bodyPr/>
          <a:lstStyle/>
          <a:p>
            <a:endParaRPr lang="en-IE"/>
          </a:p>
        </p:txBody>
      </p:sp>
      <p:sp>
        <p:nvSpPr>
          <p:cNvPr id="6" name="Slide Number Placeholder 6"/>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423178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4B7B13A-AF29-4F38-86D3-D27C1616E108}" type="datetimeFigureOut">
              <a:rPr lang="en-IE" smtClean="0"/>
              <a:t>10/11/2017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0DFF5EA-94B2-41FB-9DE9-8EFBC7B23BA6}" type="slidenum">
              <a:rPr lang="en-IE" smtClean="0"/>
              <a:t>‹#›</a:t>
            </a:fld>
            <a:endParaRPr lang="en-IE"/>
          </a:p>
        </p:txBody>
      </p:sp>
    </p:spTree>
    <p:extLst>
      <p:ext uri="{BB962C8B-B14F-4D97-AF65-F5344CB8AC3E}">
        <p14:creationId xmlns:p14="http://schemas.microsoft.com/office/powerpoint/2010/main" val="304911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4B7B13A-AF29-4F38-86D3-D27C1616E108}" type="datetimeFigureOut">
              <a:rPr lang="en-IE" smtClean="0"/>
              <a:t>10/11/2017</a:t>
            </a:fld>
            <a:endParaRPr lang="en-I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0DFF5EA-94B2-41FB-9DE9-8EFBC7B23BA6}" type="slidenum">
              <a:rPr lang="en-IE" smtClean="0"/>
              <a:t>‹#›</a:t>
            </a:fld>
            <a:endParaRPr lang="en-IE"/>
          </a:p>
        </p:txBody>
      </p:sp>
    </p:spTree>
    <p:extLst>
      <p:ext uri="{BB962C8B-B14F-4D97-AF65-F5344CB8AC3E}">
        <p14:creationId xmlns:p14="http://schemas.microsoft.com/office/powerpoint/2010/main" val="17393750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CMm_XL3Ipbo" TargetMode="External"/><Relationship Id="rId2" Type="http://schemas.openxmlformats.org/officeDocument/2006/relationships/hyperlink" Target="http://www.catb.org/esr/faqs/hacker-howto.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9E072E-7E3E-420A-B9FF-88B75A4DBC7D}"/>
              </a:ext>
            </a:extLst>
          </p:cNvPr>
          <p:cNvSpPr>
            <a:spLocks noGrp="1"/>
          </p:cNvSpPr>
          <p:nvPr>
            <p:ph type="title"/>
          </p:nvPr>
        </p:nvSpPr>
        <p:spPr/>
        <p:txBody>
          <a:bodyPr/>
          <a:lstStyle/>
          <a:p>
            <a:r>
              <a:rPr lang="en-IE" dirty="0"/>
              <a:t>What is Computer Science?</a:t>
            </a:r>
          </a:p>
        </p:txBody>
      </p:sp>
      <p:pic>
        <p:nvPicPr>
          <p:cNvPr id="10" name="Content Placeholder 9">
            <a:extLst>
              <a:ext uri="{FF2B5EF4-FFF2-40B4-BE49-F238E27FC236}">
                <a16:creationId xmlns:a16="http://schemas.microsoft.com/office/drawing/2014/main" id="{E185F517-F853-4FB7-BE49-372AA53EF5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3159"/>
            <a:ext cx="10760227" cy="5059716"/>
          </a:xfrm>
        </p:spPr>
      </p:pic>
    </p:spTree>
    <p:extLst>
      <p:ext uri="{BB962C8B-B14F-4D97-AF65-F5344CB8AC3E}">
        <p14:creationId xmlns:p14="http://schemas.microsoft.com/office/powerpoint/2010/main" val="175606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EF6DE-2C15-4213-8F6F-C9A49BB81842}"/>
              </a:ext>
            </a:extLst>
          </p:cNvPr>
          <p:cNvSpPr>
            <a:spLocks noGrp="1"/>
          </p:cNvSpPr>
          <p:nvPr>
            <p:ph type="title"/>
          </p:nvPr>
        </p:nvSpPr>
        <p:spPr/>
        <p:txBody>
          <a:bodyPr/>
          <a:lstStyle/>
          <a:p>
            <a:r>
              <a:rPr lang="en-IE" dirty="0">
                <a:solidFill>
                  <a:srgbClr val="FF0000"/>
                </a:solidFill>
              </a:rPr>
              <a:t>Societal impact: </a:t>
            </a:r>
            <a:r>
              <a:rPr lang="en-IE" dirty="0"/>
              <a:t>Traffic light controller</a:t>
            </a:r>
          </a:p>
        </p:txBody>
      </p:sp>
      <p:sp>
        <p:nvSpPr>
          <p:cNvPr id="6" name="Content Placeholder 5">
            <a:extLst>
              <a:ext uri="{FF2B5EF4-FFF2-40B4-BE49-F238E27FC236}">
                <a16:creationId xmlns:a16="http://schemas.microsoft.com/office/drawing/2014/main" id="{8BDE54D1-9B2D-4E28-B621-594E4083EB1F}"/>
              </a:ext>
            </a:extLst>
          </p:cNvPr>
          <p:cNvSpPr>
            <a:spLocks noGrp="1"/>
          </p:cNvSpPr>
          <p:nvPr>
            <p:ph idx="1"/>
          </p:nvPr>
        </p:nvSpPr>
        <p:spPr/>
        <p:txBody>
          <a:bodyPr/>
          <a:lstStyle/>
          <a:p>
            <a:r>
              <a:rPr lang="en-IE" dirty="0"/>
              <a:t>If you implement the incorrect logic there will be many accidents on roads.</a:t>
            </a:r>
          </a:p>
        </p:txBody>
      </p:sp>
      <p:pic>
        <p:nvPicPr>
          <p:cNvPr id="7" name="Content Placeholder 4">
            <a:extLst>
              <a:ext uri="{FF2B5EF4-FFF2-40B4-BE49-F238E27FC236}">
                <a16:creationId xmlns:a16="http://schemas.microsoft.com/office/drawing/2014/main" id="{D0A9D00A-C95C-428E-8768-FF7FC14FE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710" y="2816099"/>
            <a:ext cx="5360320" cy="3432300"/>
          </a:xfrm>
          <a:prstGeom prst="rect">
            <a:avLst/>
          </a:prstGeom>
        </p:spPr>
      </p:pic>
    </p:spTree>
    <p:extLst>
      <p:ext uri="{BB962C8B-B14F-4D97-AF65-F5344CB8AC3E}">
        <p14:creationId xmlns:p14="http://schemas.microsoft.com/office/powerpoint/2010/main" val="63071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A521-4791-4CFB-AC7E-8C83730D5E9F}"/>
              </a:ext>
            </a:extLst>
          </p:cNvPr>
          <p:cNvSpPr>
            <a:spLocks noGrp="1"/>
          </p:cNvSpPr>
          <p:nvPr>
            <p:ph type="title"/>
          </p:nvPr>
        </p:nvSpPr>
        <p:spPr/>
        <p:txBody>
          <a:bodyPr/>
          <a:lstStyle/>
          <a:p>
            <a:r>
              <a:rPr lang="en-IE" dirty="0">
                <a:solidFill>
                  <a:srgbClr val="FF0000"/>
                </a:solidFill>
              </a:rPr>
              <a:t>Societal impact: </a:t>
            </a:r>
            <a:r>
              <a:rPr lang="en-IE" dirty="0"/>
              <a:t>Social media</a:t>
            </a:r>
          </a:p>
        </p:txBody>
      </p:sp>
      <p:sp>
        <p:nvSpPr>
          <p:cNvPr id="3" name="Content Placeholder 2">
            <a:extLst>
              <a:ext uri="{FF2B5EF4-FFF2-40B4-BE49-F238E27FC236}">
                <a16:creationId xmlns:a16="http://schemas.microsoft.com/office/drawing/2014/main" id="{695CA1AB-C355-4161-AFBA-EDDF6142BC9A}"/>
              </a:ext>
            </a:extLst>
          </p:cNvPr>
          <p:cNvSpPr>
            <a:spLocks noGrp="1"/>
          </p:cNvSpPr>
          <p:nvPr>
            <p:ph idx="1"/>
          </p:nvPr>
        </p:nvSpPr>
        <p:spPr/>
        <p:txBody>
          <a:bodyPr/>
          <a:lstStyle/>
          <a:p>
            <a:r>
              <a:rPr lang="en-IE" dirty="0"/>
              <a:t>Social media networks have their foundation in graph theory.</a:t>
            </a:r>
          </a:p>
        </p:txBody>
      </p:sp>
      <p:pic>
        <p:nvPicPr>
          <p:cNvPr id="4" name="Picture 3">
            <a:extLst>
              <a:ext uri="{FF2B5EF4-FFF2-40B4-BE49-F238E27FC236}">
                <a16:creationId xmlns:a16="http://schemas.microsoft.com/office/drawing/2014/main" id="{09963F6A-3223-4DB5-AE3B-CFF0797494C4}"/>
              </a:ext>
            </a:extLst>
          </p:cNvPr>
          <p:cNvPicPr>
            <a:picLocks noChangeAspect="1"/>
          </p:cNvPicPr>
          <p:nvPr/>
        </p:nvPicPr>
        <p:blipFill>
          <a:blip r:embed="rId2"/>
          <a:stretch>
            <a:fillRect/>
          </a:stretch>
        </p:blipFill>
        <p:spPr>
          <a:xfrm>
            <a:off x="2111386" y="2622354"/>
            <a:ext cx="6930392" cy="3782928"/>
          </a:xfrm>
          <a:prstGeom prst="rect">
            <a:avLst/>
          </a:prstGeom>
        </p:spPr>
      </p:pic>
    </p:spTree>
    <p:extLst>
      <p:ext uri="{BB962C8B-B14F-4D97-AF65-F5344CB8AC3E}">
        <p14:creationId xmlns:p14="http://schemas.microsoft.com/office/powerpoint/2010/main" val="309873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6D0E-E82E-4659-BD3F-F07897461112}"/>
              </a:ext>
            </a:extLst>
          </p:cNvPr>
          <p:cNvSpPr>
            <a:spLocks noGrp="1"/>
          </p:cNvSpPr>
          <p:nvPr>
            <p:ph type="title"/>
          </p:nvPr>
        </p:nvSpPr>
        <p:spPr/>
        <p:txBody>
          <a:bodyPr/>
          <a:lstStyle/>
          <a:p>
            <a:r>
              <a:rPr lang="en-IE" dirty="0">
                <a:solidFill>
                  <a:srgbClr val="FF0000"/>
                </a:solidFill>
              </a:rPr>
              <a:t>Societal impact: </a:t>
            </a:r>
            <a:r>
              <a:rPr lang="en-IE" dirty="0"/>
              <a:t>Mapping software</a:t>
            </a:r>
          </a:p>
        </p:txBody>
      </p:sp>
      <p:sp>
        <p:nvSpPr>
          <p:cNvPr id="3" name="Content Placeholder 2">
            <a:extLst>
              <a:ext uri="{FF2B5EF4-FFF2-40B4-BE49-F238E27FC236}">
                <a16:creationId xmlns:a16="http://schemas.microsoft.com/office/drawing/2014/main" id="{184A37C8-7532-49AA-BDC3-DEBBA985024B}"/>
              </a:ext>
            </a:extLst>
          </p:cNvPr>
          <p:cNvSpPr>
            <a:spLocks noGrp="1"/>
          </p:cNvSpPr>
          <p:nvPr>
            <p:ph idx="1"/>
          </p:nvPr>
        </p:nvSpPr>
        <p:spPr/>
        <p:txBody>
          <a:bodyPr/>
          <a:lstStyle/>
          <a:p>
            <a:r>
              <a:rPr lang="en-IE" dirty="0"/>
              <a:t>If google maps were not configured correctly then people would be lost in the middle of nowhere.</a:t>
            </a:r>
          </a:p>
        </p:txBody>
      </p:sp>
      <p:pic>
        <p:nvPicPr>
          <p:cNvPr id="4" name="Picture 3">
            <a:extLst>
              <a:ext uri="{FF2B5EF4-FFF2-40B4-BE49-F238E27FC236}">
                <a16:creationId xmlns:a16="http://schemas.microsoft.com/office/drawing/2014/main" id="{3D176E92-54BC-429E-B1C0-CEFA1DEF54AB}"/>
              </a:ext>
            </a:extLst>
          </p:cNvPr>
          <p:cNvPicPr>
            <a:picLocks noChangeAspect="1"/>
          </p:cNvPicPr>
          <p:nvPr/>
        </p:nvPicPr>
        <p:blipFill>
          <a:blip r:embed="rId2"/>
          <a:stretch>
            <a:fillRect/>
          </a:stretch>
        </p:blipFill>
        <p:spPr>
          <a:xfrm>
            <a:off x="3154850" y="2865356"/>
            <a:ext cx="4843464" cy="3582713"/>
          </a:xfrm>
          <a:prstGeom prst="rect">
            <a:avLst/>
          </a:prstGeom>
        </p:spPr>
      </p:pic>
    </p:spTree>
    <p:extLst>
      <p:ext uri="{BB962C8B-B14F-4D97-AF65-F5344CB8AC3E}">
        <p14:creationId xmlns:p14="http://schemas.microsoft.com/office/powerpoint/2010/main" val="2956172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A34AF-9BE8-44FC-BBFC-D3D53D2D8E87}"/>
              </a:ext>
            </a:extLst>
          </p:cNvPr>
          <p:cNvSpPr>
            <a:spLocks noGrp="1"/>
          </p:cNvSpPr>
          <p:nvPr>
            <p:ph type="title"/>
          </p:nvPr>
        </p:nvSpPr>
        <p:spPr/>
        <p:txBody>
          <a:bodyPr/>
          <a:lstStyle/>
          <a:p>
            <a:r>
              <a:rPr lang="en-IE" dirty="0">
                <a:solidFill>
                  <a:srgbClr val="FF0000"/>
                </a:solidFill>
              </a:rPr>
              <a:t>Societal impact: </a:t>
            </a:r>
            <a:r>
              <a:rPr lang="en-IE" dirty="0"/>
              <a:t>Queueing </a:t>
            </a:r>
          </a:p>
        </p:txBody>
      </p:sp>
      <p:sp>
        <p:nvSpPr>
          <p:cNvPr id="3" name="Content Placeholder 2">
            <a:extLst>
              <a:ext uri="{FF2B5EF4-FFF2-40B4-BE49-F238E27FC236}">
                <a16:creationId xmlns:a16="http://schemas.microsoft.com/office/drawing/2014/main" id="{FAB38A78-5716-4556-9D18-E71FDC8CD25F}"/>
              </a:ext>
            </a:extLst>
          </p:cNvPr>
          <p:cNvSpPr>
            <a:spLocks noGrp="1"/>
          </p:cNvSpPr>
          <p:nvPr>
            <p:ph idx="1"/>
          </p:nvPr>
        </p:nvSpPr>
        <p:spPr/>
        <p:txBody>
          <a:bodyPr/>
          <a:lstStyle/>
          <a:p>
            <a:r>
              <a:rPr lang="en-IE" dirty="0"/>
              <a:t>This functionality allows people to wait for only a matter of seconds before web pages load. This is how Google are able to handle billions of server requests without their servers going down. This is also how online shopping works.</a:t>
            </a:r>
          </a:p>
        </p:txBody>
      </p:sp>
      <p:pic>
        <p:nvPicPr>
          <p:cNvPr id="4" name="Picture 3">
            <a:extLst>
              <a:ext uri="{FF2B5EF4-FFF2-40B4-BE49-F238E27FC236}">
                <a16:creationId xmlns:a16="http://schemas.microsoft.com/office/drawing/2014/main" id="{4B3401FA-7DE7-47C6-9C10-1C2571440059}"/>
              </a:ext>
            </a:extLst>
          </p:cNvPr>
          <p:cNvPicPr>
            <a:picLocks noChangeAspect="1"/>
          </p:cNvPicPr>
          <p:nvPr/>
        </p:nvPicPr>
        <p:blipFill>
          <a:blip r:embed="rId2"/>
          <a:stretch>
            <a:fillRect/>
          </a:stretch>
        </p:blipFill>
        <p:spPr>
          <a:xfrm>
            <a:off x="1857650" y="3429000"/>
            <a:ext cx="7437863" cy="2692824"/>
          </a:xfrm>
          <a:prstGeom prst="rect">
            <a:avLst/>
          </a:prstGeom>
        </p:spPr>
      </p:pic>
    </p:spTree>
    <p:extLst>
      <p:ext uri="{BB962C8B-B14F-4D97-AF65-F5344CB8AC3E}">
        <p14:creationId xmlns:p14="http://schemas.microsoft.com/office/powerpoint/2010/main" val="3712098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358F5-B961-4747-B5D8-D6EE14B22359}"/>
              </a:ext>
            </a:extLst>
          </p:cNvPr>
          <p:cNvSpPr>
            <a:spLocks noGrp="1"/>
          </p:cNvSpPr>
          <p:nvPr>
            <p:ph type="title"/>
          </p:nvPr>
        </p:nvSpPr>
        <p:spPr/>
        <p:txBody>
          <a:bodyPr/>
          <a:lstStyle/>
          <a:p>
            <a:r>
              <a:rPr lang="en-IE" dirty="0">
                <a:solidFill>
                  <a:srgbClr val="FF0000"/>
                </a:solidFill>
              </a:rPr>
              <a:t>Societal impact: </a:t>
            </a:r>
            <a:r>
              <a:rPr lang="en-IE" dirty="0"/>
              <a:t>Text-to-speech analysis</a:t>
            </a:r>
          </a:p>
        </p:txBody>
      </p:sp>
      <p:sp>
        <p:nvSpPr>
          <p:cNvPr id="5" name="Content Placeholder 4">
            <a:extLst>
              <a:ext uri="{FF2B5EF4-FFF2-40B4-BE49-F238E27FC236}">
                <a16:creationId xmlns:a16="http://schemas.microsoft.com/office/drawing/2014/main" id="{CD7AA4A6-4FA7-4C24-975F-512C4114E768}"/>
              </a:ext>
            </a:extLst>
          </p:cNvPr>
          <p:cNvSpPr>
            <a:spLocks noGrp="1"/>
          </p:cNvSpPr>
          <p:nvPr>
            <p:ph idx="1"/>
          </p:nvPr>
        </p:nvSpPr>
        <p:spPr/>
        <p:txBody>
          <a:bodyPr/>
          <a:lstStyle/>
          <a:p>
            <a:r>
              <a:rPr lang="en-IE" dirty="0"/>
              <a:t>You can give a voice to somebody who doesn’t have one.</a:t>
            </a:r>
          </a:p>
        </p:txBody>
      </p:sp>
      <p:pic>
        <p:nvPicPr>
          <p:cNvPr id="6" name="Content Placeholder 3">
            <a:extLst>
              <a:ext uri="{FF2B5EF4-FFF2-40B4-BE49-F238E27FC236}">
                <a16:creationId xmlns:a16="http://schemas.microsoft.com/office/drawing/2014/main" id="{55F77C57-C951-4483-8DFF-6DC1D6D403F4}"/>
              </a:ext>
            </a:extLst>
          </p:cNvPr>
          <p:cNvPicPr>
            <a:picLocks noChangeAspect="1"/>
          </p:cNvPicPr>
          <p:nvPr/>
        </p:nvPicPr>
        <p:blipFill>
          <a:blip r:embed="rId2"/>
          <a:stretch>
            <a:fillRect/>
          </a:stretch>
        </p:blipFill>
        <p:spPr>
          <a:xfrm>
            <a:off x="3026795" y="2883140"/>
            <a:ext cx="4643354" cy="3183124"/>
          </a:xfrm>
          <a:prstGeom prst="rect">
            <a:avLst/>
          </a:prstGeom>
        </p:spPr>
      </p:pic>
    </p:spTree>
    <p:extLst>
      <p:ext uri="{BB962C8B-B14F-4D97-AF65-F5344CB8AC3E}">
        <p14:creationId xmlns:p14="http://schemas.microsoft.com/office/powerpoint/2010/main" val="4211146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DBB0-CE87-4F86-B4E2-5A850D1850B2}"/>
              </a:ext>
            </a:extLst>
          </p:cNvPr>
          <p:cNvSpPr>
            <a:spLocks noGrp="1"/>
          </p:cNvSpPr>
          <p:nvPr>
            <p:ph type="title"/>
          </p:nvPr>
        </p:nvSpPr>
        <p:spPr/>
        <p:txBody>
          <a:bodyPr/>
          <a:lstStyle/>
          <a:p>
            <a:r>
              <a:rPr lang="en-IE" dirty="0">
                <a:solidFill>
                  <a:srgbClr val="FF0000"/>
                </a:solidFill>
              </a:rPr>
              <a:t>Societal impact: </a:t>
            </a:r>
            <a:r>
              <a:rPr lang="en-IE" dirty="0"/>
              <a:t>Big data and bots</a:t>
            </a:r>
          </a:p>
        </p:txBody>
      </p:sp>
      <p:sp>
        <p:nvSpPr>
          <p:cNvPr id="3" name="Content Placeholder 2">
            <a:extLst>
              <a:ext uri="{FF2B5EF4-FFF2-40B4-BE49-F238E27FC236}">
                <a16:creationId xmlns:a16="http://schemas.microsoft.com/office/drawing/2014/main" id="{BB330DAD-21D8-4B1E-9C04-470540FA6ADD}"/>
              </a:ext>
            </a:extLst>
          </p:cNvPr>
          <p:cNvSpPr>
            <a:spLocks noGrp="1"/>
          </p:cNvSpPr>
          <p:nvPr>
            <p:ph idx="1"/>
          </p:nvPr>
        </p:nvSpPr>
        <p:spPr/>
        <p:txBody>
          <a:bodyPr/>
          <a:lstStyle/>
          <a:p>
            <a:r>
              <a:rPr lang="en-IE" dirty="0"/>
              <a:t>Did you know that robots write the news?</a:t>
            </a:r>
          </a:p>
        </p:txBody>
      </p:sp>
      <p:pic>
        <p:nvPicPr>
          <p:cNvPr id="4" name="Picture 3">
            <a:extLst>
              <a:ext uri="{FF2B5EF4-FFF2-40B4-BE49-F238E27FC236}">
                <a16:creationId xmlns:a16="http://schemas.microsoft.com/office/drawing/2014/main" id="{772D9B73-4EEA-4263-A3BD-A4BE6A36D46F}"/>
              </a:ext>
            </a:extLst>
          </p:cNvPr>
          <p:cNvPicPr>
            <a:picLocks noChangeAspect="1"/>
          </p:cNvPicPr>
          <p:nvPr/>
        </p:nvPicPr>
        <p:blipFill>
          <a:blip r:embed="rId2"/>
          <a:stretch>
            <a:fillRect/>
          </a:stretch>
        </p:blipFill>
        <p:spPr>
          <a:xfrm>
            <a:off x="1896497" y="2573816"/>
            <a:ext cx="7950029" cy="3831466"/>
          </a:xfrm>
          <a:prstGeom prst="rect">
            <a:avLst/>
          </a:prstGeom>
        </p:spPr>
      </p:pic>
    </p:spTree>
    <p:extLst>
      <p:ext uri="{BB962C8B-B14F-4D97-AF65-F5344CB8AC3E}">
        <p14:creationId xmlns:p14="http://schemas.microsoft.com/office/powerpoint/2010/main" val="191231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D113-F619-443B-91A0-16EC95F0B583}"/>
              </a:ext>
            </a:extLst>
          </p:cNvPr>
          <p:cNvSpPr>
            <a:spLocks noGrp="1"/>
          </p:cNvSpPr>
          <p:nvPr>
            <p:ph type="title"/>
          </p:nvPr>
        </p:nvSpPr>
        <p:spPr/>
        <p:txBody>
          <a:bodyPr/>
          <a:lstStyle/>
          <a:p>
            <a:r>
              <a:rPr lang="en-IE" dirty="0">
                <a:solidFill>
                  <a:srgbClr val="FF0000"/>
                </a:solidFill>
              </a:rPr>
              <a:t>Societal impact: </a:t>
            </a:r>
            <a:r>
              <a:rPr lang="en-IE" dirty="0"/>
              <a:t>Robots</a:t>
            </a:r>
          </a:p>
        </p:txBody>
      </p:sp>
      <p:sp>
        <p:nvSpPr>
          <p:cNvPr id="3" name="Content Placeholder 2">
            <a:extLst>
              <a:ext uri="{FF2B5EF4-FFF2-40B4-BE49-F238E27FC236}">
                <a16:creationId xmlns:a16="http://schemas.microsoft.com/office/drawing/2014/main" id="{BD7003F8-60E4-4937-84AA-02D4B764327B}"/>
              </a:ext>
            </a:extLst>
          </p:cNvPr>
          <p:cNvSpPr>
            <a:spLocks noGrp="1"/>
          </p:cNvSpPr>
          <p:nvPr>
            <p:ph idx="1"/>
          </p:nvPr>
        </p:nvSpPr>
        <p:spPr/>
        <p:txBody>
          <a:bodyPr/>
          <a:lstStyle/>
          <a:p>
            <a:r>
              <a:rPr lang="en-IE" dirty="0"/>
              <a:t>Car manufacturing is now an automated process.</a:t>
            </a:r>
          </a:p>
        </p:txBody>
      </p:sp>
      <p:pic>
        <p:nvPicPr>
          <p:cNvPr id="4" name="Picture 3">
            <a:extLst>
              <a:ext uri="{FF2B5EF4-FFF2-40B4-BE49-F238E27FC236}">
                <a16:creationId xmlns:a16="http://schemas.microsoft.com/office/drawing/2014/main" id="{4FDF43B7-D3BB-442A-A631-8B5604E2DEBC}"/>
              </a:ext>
            </a:extLst>
          </p:cNvPr>
          <p:cNvPicPr>
            <a:picLocks noChangeAspect="1"/>
          </p:cNvPicPr>
          <p:nvPr/>
        </p:nvPicPr>
        <p:blipFill>
          <a:blip r:embed="rId2"/>
          <a:stretch>
            <a:fillRect/>
          </a:stretch>
        </p:blipFill>
        <p:spPr>
          <a:xfrm>
            <a:off x="2029522" y="2509795"/>
            <a:ext cx="6701883" cy="3738604"/>
          </a:xfrm>
          <a:prstGeom prst="rect">
            <a:avLst/>
          </a:prstGeom>
        </p:spPr>
      </p:pic>
    </p:spTree>
    <p:extLst>
      <p:ext uri="{BB962C8B-B14F-4D97-AF65-F5344CB8AC3E}">
        <p14:creationId xmlns:p14="http://schemas.microsoft.com/office/powerpoint/2010/main" val="20846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01C88-D942-4116-8DA3-E44D86E7F635}"/>
              </a:ext>
            </a:extLst>
          </p:cNvPr>
          <p:cNvSpPr>
            <a:spLocks noGrp="1"/>
          </p:cNvSpPr>
          <p:nvPr>
            <p:ph type="title"/>
          </p:nvPr>
        </p:nvSpPr>
        <p:spPr/>
        <p:txBody>
          <a:bodyPr/>
          <a:lstStyle/>
          <a:p>
            <a:r>
              <a:rPr lang="en-IE" dirty="0">
                <a:solidFill>
                  <a:srgbClr val="FF0000"/>
                </a:solidFill>
              </a:rPr>
              <a:t>Societal impact: </a:t>
            </a:r>
            <a:r>
              <a:rPr lang="en-IE" dirty="0"/>
              <a:t>Big data and sensors</a:t>
            </a:r>
          </a:p>
        </p:txBody>
      </p:sp>
      <p:pic>
        <p:nvPicPr>
          <p:cNvPr id="7" name="Content Placeholder 6">
            <a:extLst>
              <a:ext uri="{FF2B5EF4-FFF2-40B4-BE49-F238E27FC236}">
                <a16:creationId xmlns:a16="http://schemas.microsoft.com/office/drawing/2014/main" id="{9ABBD689-16A4-4BAD-B0A2-7F1954735B0E}"/>
              </a:ext>
            </a:extLst>
          </p:cNvPr>
          <p:cNvPicPr>
            <a:picLocks noGrp="1" noChangeAspect="1"/>
          </p:cNvPicPr>
          <p:nvPr>
            <p:ph sz="half" idx="1"/>
          </p:nvPr>
        </p:nvPicPr>
        <p:blipFill>
          <a:blip r:embed="rId2"/>
          <a:stretch>
            <a:fillRect/>
          </a:stretch>
        </p:blipFill>
        <p:spPr>
          <a:xfrm>
            <a:off x="1103313" y="2511724"/>
            <a:ext cx="4395787" cy="3293465"/>
          </a:xfrm>
          <a:prstGeom prst="rect">
            <a:avLst/>
          </a:prstGeom>
        </p:spPr>
      </p:pic>
      <p:pic>
        <p:nvPicPr>
          <p:cNvPr id="8" name="Content Placeholder 7">
            <a:extLst>
              <a:ext uri="{FF2B5EF4-FFF2-40B4-BE49-F238E27FC236}">
                <a16:creationId xmlns:a16="http://schemas.microsoft.com/office/drawing/2014/main" id="{1FDFC84F-C736-46A4-8707-85ADAF1BF2E1}"/>
              </a:ext>
            </a:extLst>
          </p:cNvPr>
          <p:cNvPicPr>
            <a:picLocks noGrp="1" noChangeAspect="1"/>
          </p:cNvPicPr>
          <p:nvPr>
            <p:ph sz="half" idx="2"/>
          </p:nvPr>
        </p:nvPicPr>
        <p:blipFill>
          <a:blip r:embed="rId3"/>
          <a:stretch>
            <a:fillRect/>
          </a:stretch>
        </p:blipFill>
        <p:spPr>
          <a:xfrm>
            <a:off x="5654675" y="2514340"/>
            <a:ext cx="4395788" cy="3283471"/>
          </a:xfrm>
          <a:prstGeom prst="rect">
            <a:avLst/>
          </a:prstGeom>
        </p:spPr>
      </p:pic>
    </p:spTree>
    <p:extLst>
      <p:ext uri="{BB962C8B-B14F-4D97-AF65-F5344CB8AC3E}">
        <p14:creationId xmlns:p14="http://schemas.microsoft.com/office/powerpoint/2010/main" val="393065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BC3CB7-3050-4B3C-AA29-EAD7AF5530C9}"/>
              </a:ext>
            </a:extLst>
          </p:cNvPr>
          <p:cNvSpPr>
            <a:spLocks noGrp="1"/>
          </p:cNvSpPr>
          <p:nvPr>
            <p:ph type="title"/>
          </p:nvPr>
        </p:nvSpPr>
        <p:spPr/>
        <p:txBody>
          <a:bodyPr/>
          <a:lstStyle/>
          <a:p>
            <a:r>
              <a:rPr lang="en-IE" dirty="0"/>
              <a:t>Farewell</a:t>
            </a:r>
          </a:p>
        </p:txBody>
      </p:sp>
      <p:sp>
        <p:nvSpPr>
          <p:cNvPr id="6" name="Content Placeholder 5">
            <a:extLst>
              <a:ext uri="{FF2B5EF4-FFF2-40B4-BE49-F238E27FC236}">
                <a16:creationId xmlns:a16="http://schemas.microsoft.com/office/drawing/2014/main" id="{4DD02B63-74E8-4A2C-87C8-F09DDA38A196}"/>
              </a:ext>
            </a:extLst>
          </p:cNvPr>
          <p:cNvSpPr>
            <a:spLocks noGrp="1"/>
          </p:cNvSpPr>
          <p:nvPr>
            <p:ph idx="1"/>
          </p:nvPr>
        </p:nvSpPr>
        <p:spPr/>
        <p:txBody>
          <a:bodyPr/>
          <a:lstStyle/>
          <a:p>
            <a:r>
              <a:rPr lang="en-IE" dirty="0"/>
              <a:t>Before you can help anyone else, you need to help yourself and you will be doing that by moving on to 3</a:t>
            </a:r>
            <a:r>
              <a:rPr lang="en-IE" baseline="30000" dirty="0"/>
              <a:t>rd</a:t>
            </a:r>
            <a:r>
              <a:rPr lang="en-IE" dirty="0"/>
              <a:t> level. We move to 3</a:t>
            </a:r>
            <a:r>
              <a:rPr lang="en-IE" baseline="30000" dirty="0"/>
              <a:t>rd</a:t>
            </a:r>
            <a:r>
              <a:rPr lang="en-IE" dirty="0"/>
              <a:t> level so that we can learn the fundamentals which help us make these large societal impacts. This is true regardless of which course you choose or university you go to.</a:t>
            </a:r>
          </a:p>
          <a:p>
            <a:r>
              <a:rPr lang="en-IE" dirty="0"/>
              <a:t>You are in transition year now and this is what it’s for. You have embraced the hacker attitude by coming to CS sparks .You are making good use of your time.</a:t>
            </a:r>
          </a:p>
          <a:p>
            <a:r>
              <a:rPr lang="en-IE" dirty="0"/>
              <a:t>We hope you enjoy the CS Sparks program we have prepared for you. We wish you the best of luck in any discipline you choose or university you go to.</a:t>
            </a:r>
          </a:p>
          <a:p>
            <a:r>
              <a:rPr lang="en-IE" dirty="0"/>
              <a:t>Be curious. </a:t>
            </a:r>
          </a:p>
        </p:txBody>
      </p:sp>
    </p:spTree>
    <p:extLst>
      <p:ext uri="{BB962C8B-B14F-4D97-AF65-F5344CB8AC3E}">
        <p14:creationId xmlns:p14="http://schemas.microsoft.com/office/powerpoint/2010/main" val="252774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5F7D-EDF5-46A9-89AF-B867C3F9F463}"/>
              </a:ext>
            </a:extLst>
          </p:cNvPr>
          <p:cNvSpPr>
            <a:spLocks noGrp="1"/>
          </p:cNvSpPr>
          <p:nvPr>
            <p:ph type="title"/>
          </p:nvPr>
        </p:nvSpPr>
        <p:spPr/>
        <p:txBody>
          <a:bodyPr/>
          <a:lstStyle/>
          <a:p>
            <a:r>
              <a:rPr lang="en-IE" dirty="0"/>
              <a:t>References</a:t>
            </a:r>
          </a:p>
        </p:txBody>
      </p:sp>
      <p:sp>
        <p:nvSpPr>
          <p:cNvPr id="3" name="Content Placeholder 2">
            <a:extLst>
              <a:ext uri="{FF2B5EF4-FFF2-40B4-BE49-F238E27FC236}">
                <a16:creationId xmlns:a16="http://schemas.microsoft.com/office/drawing/2014/main" id="{09C5F64C-A0EA-4732-A50F-2863ABC88DBE}"/>
              </a:ext>
            </a:extLst>
          </p:cNvPr>
          <p:cNvSpPr>
            <a:spLocks noGrp="1"/>
          </p:cNvSpPr>
          <p:nvPr>
            <p:ph idx="1"/>
          </p:nvPr>
        </p:nvSpPr>
        <p:spPr/>
        <p:txBody>
          <a:bodyPr/>
          <a:lstStyle/>
          <a:p>
            <a:r>
              <a:rPr lang="en-IE" dirty="0">
                <a:hlinkClick r:id="rId2"/>
              </a:rPr>
              <a:t>http://www.catb.org/esr/faqs/hacker-howto.html</a:t>
            </a:r>
            <a:r>
              <a:rPr lang="en-IE" dirty="0"/>
              <a:t> This is the link to the article “</a:t>
            </a:r>
            <a:r>
              <a:rPr lang="en-IE"/>
              <a:t>How To </a:t>
            </a:r>
            <a:r>
              <a:rPr lang="en-IE" dirty="0"/>
              <a:t>Become A Hacker” written by Eric S. Raymond.</a:t>
            </a:r>
          </a:p>
          <a:p>
            <a:r>
              <a:rPr lang="en-IE" dirty="0"/>
              <a:t>The imitation Game</a:t>
            </a:r>
          </a:p>
          <a:p>
            <a:r>
              <a:rPr lang="en-IE" dirty="0"/>
              <a:t>Hidden Figures</a:t>
            </a:r>
          </a:p>
          <a:p>
            <a:r>
              <a:rPr lang="en-IE" dirty="0"/>
              <a:t>The Social network</a:t>
            </a:r>
          </a:p>
          <a:p>
            <a:r>
              <a:rPr lang="en-IE" dirty="0"/>
              <a:t>The Internship</a:t>
            </a:r>
          </a:p>
          <a:p>
            <a:r>
              <a:rPr lang="en-IE" dirty="0"/>
              <a:t>Mr. Robot</a:t>
            </a:r>
          </a:p>
          <a:p>
            <a:r>
              <a:rPr lang="en-IE" dirty="0">
                <a:hlinkClick r:id="rId3"/>
              </a:rPr>
              <a:t>https://www.youtube.com/watch?v=CMm_XL3Ipbo</a:t>
            </a:r>
            <a:r>
              <a:rPr lang="en-IE" dirty="0"/>
              <a:t> This is the link to Lee Ridley’s voice by choice.</a:t>
            </a:r>
          </a:p>
          <a:p>
            <a:pPr marL="0" indent="0">
              <a:buNone/>
            </a:pPr>
            <a:endParaRPr lang="en-IE" dirty="0"/>
          </a:p>
        </p:txBody>
      </p:sp>
    </p:spTree>
    <p:extLst>
      <p:ext uri="{BB962C8B-B14F-4D97-AF65-F5344CB8AC3E}">
        <p14:creationId xmlns:p14="http://schemas.microsoft.com/office/powerpoint/2010/main" val="174079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3D039-8B98-4B46-BAF6-01561DD62C03}"/>
              </a:ext>
            </a:extLst>
          </p:cNvPr>
          <p:cNvSpPr>
            <a:spLocks noGrp="1"/>
          </p:cNvSpPr>
          <p:nvPr>
            <p:ph type="title"/>
          </p:nvPr>
        </p:nvSpPr>
        <p:spPr/>
        <p:txBody>
          <a:bodyPr/>
          <a:lstStyle/>
          <a:p>
            <a:r>
              <a:rPr lang="en-IE" dirty="0"/>
              <a:t>Hacker image</a:t>
            </a:r>
          </a:p>
        </p:txBody>
      </p:sp>
      <p:pic>
        <p:nvPicPr>
          <p:cNvPr id="8" name="Content Placeholder 7">
            <a:extLst>
              <a:ext uri="{FF2B5EF4-FFF2-40B4-BE49-F238E27FC236}">
                <a16:creationId xmlns:a16="http://schemas.microsoft.com/office/drawing/2014/main" id="{8239BB6C-0863-45F4-B5AB-BE42356CCA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855" y="1446576"/>
            <a:ext cx="9568872" cy="4705650"/>
          </a:xfrm>
        </p:spPr>
      </p:pic>
    </p:spTree>
    <p:extLst>
      <p:ext uri="{BB962C8B-B14F-4D97-AF65-F5344CB8AC3E}">
        <p14:creationId xmlns:p14="http://schemas.microsoft.com/office/powerpoint/2010/main" val="68518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C889-AD37-4824-A3DA-6E56842C083C}"/>
              </a:ext>
            </a:extLst>
          </p:cNvPr>
          <p:cNvSpPr>
            <a:spLocks noGrp="1"/>
          </p:cNvSpPr>
          <p:nvPr>
            <p:ph type="title"/>
          </p:nvPr>
        </p:nvSpPr>
        <p:spPr/>
        <p:txBody>
          <a:bodyPr/>
          <a:lstStyle/>
          <a:p>
            <a:r>
              <a:rPr lang="en-IE" dirty="0"/>
              <a:t>Computer Science community</a:t>
            </a:r>
          </a:p>
        </p:txBody>
      </p:sp>
      <p:pic>
        <p:nvPicPr>
          <p:cNvPr id="5" name="Content Placeholder 4">
            <a:extLst>
              <a:ext uri="{FF2B5EF4-FFF2-40B4-BE49-F238E27FC236}">
                <a16:creationId xmlns:a16="http://schemas.microsoft.com/office/drawing/2014/main" id="{48116920-2A7D-4773-9A7A-C7636935B6E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4641" y="1326995"/>
            <a:ext cx="5695866" cy="4750419"/>
          </a:xfrm>
        </p:spPr>
      </p:pic>
      <p:pic>
        <p:nvPicPr>
          <p:cNvPr id="8" name="Content Placeholder 7">
            <a:extLst>
              <a:ext uri="{FF2B5EF4-FFF2-40B4-BE49-F238E27FC236}">
                <a16:creationId xmlns:a16="http://schemas.microsoft.com/office/drawing/2014/main" id="{CD2051FB-958D-4457-B47A-10080543438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10507" y="1326995"/>
            <a:ext cx="5877740" cy="4750419"/>
          </a:xfrm>
        </p:spPr>
      </p:pic>
    </p:spTree>
    <p:extLst>
      <p:ext uri="{BB962C8B-B14F-4D97-AF65-F5344CB8AC3E}">
        <p14:creationId xmlns:p14="http://schemas.microsoft.com/office/powerpoint/2010/main" val="15270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70136-1B7B-4AB8-97AA-D253AE967343}"/>
              </a:ext>
            </a:extLst>
          </p:cNvPr>
          <p:cNvSpPr>
            <a:spLocks noGrp="1"/>
          </p:cNvSpPr>
          <p:nvPr>
            <p:ph type="title"/>
          </p:nvPr>
        </p:nvSpPr>
        <p:spPr/>
        <p:txBody>
          <a:bodyPr/>
          <a:lstStyle/>
          <a:p>
            <a:r>
              <a:rPr lang="en-IE" dirty="0">
                <a:solidFill>
                  <a:srgbClr val="FF0000"/>
                </a:solidFill>
              </a:rPr>
              <a:t>Hacker attitude: </a:t>
            </a:r>
            <a:r>
              <a:rPr lang="en-IE" dirty="0"/>
              <a:t>The world is full of fascinating problems</a:t>
            </a:r>
          </a:p>
        </p:txBody>
      </p:sp>
      <p:pic>
        <p:nvPicPr>
          <p:cNvPr id="9" name="Content Placeholder 8">
            <a:extLst>
              <a:ext uri="{FF2B5EF4-FFF2-40B4-BE49-F238E27FC236}">
                <a16:creationId xmlns:a16="http://schemas.microsoft.com/office/drawing/2014/main" id="{A0E8FF30-AA6F-422C-A878-33F7304ECC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0381" y="1970502"/>
            <a:ext cx="8489663" cy="4109002"/>
          </a:xfrm>
        </p:spPr>
      </p:pic>
    </p:spTree>
    <p:extLst>
      <p:ext uri="{BB962C8B-B14F-4D97-AF65-F5344CB8AC3E}">
        <p14:creationId xmlns:p14="http://schemas.microsoft.com/office/powerpoint/2010/main" val="206883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9CB68-5D39-48B4-879F-15536613DDBE}"/>
              </a:ext>
            </a:extLst>
          </p:cNvPr>
          <p:cNvSpPr>
            <a:spLocks noGrp="1"/>
          </p:cNvSpPr>
          <p:nvPr>
            <p:ph type="title"/>
          </p:nvPr>
        </p:nvSpPr>
        <p:spPr/>
        <p:txBody>
          <a:bodyPr/>
          <a:lstStyle/>
          <a:p>
            <a:r>
              <a:rPr lang="en-IE" dirty="0">
                <a:solidFill>
                  <a:srgbClr val="FF0000"/>
                </a:solidFill>
              </a:rPr>
              <a:t>Hacker attitude:</a:t>
            </a:r>
            <a:r>
              <a:rPr lang="en-IE" dirty="0">
                <a:solidFill>
                  <a:schemeClr val="tx1"/>
                </a:solidFill>
              </a:rPr>
              <a:t>No problem should ever have to be solved twice</a:t>
            </a:r>
          </a:p>
        </p:txBody>
      </p:sp>
      <p:sp>
        <p:nvSpPr>
          <p:cNvPr id="3" name="Content Placeholder 2">
            <a:extLst>
              <a:ext uri="{FF2B5EF4-FFF2-40B4-BE49-F238E27FC236}">
                <a16:creationId xmlns:a16="http://schemas.microsoft.com/office/drawing/2014/main" id="{B8A80647-40E5-4E8C-949F-5CAE74CF2F16}"/>
              </a:ext>
            </a:extLst>
          </p:cNvPr>
          <p:cNvSpPr>
            <a:spLocks noGrp="1"/>
          </p:cNvSpPr>
          <p:nvPr>
            <p:ph idx="1"/>
          </p:nvPr>
        </p:nvSpPr>
        <p:spPr>
          <a:xfrm>
            <a:off x="1103312" y="2052918"/>
            <a:ext cx="8946541" cy="4195481"/>
          </a:xfrm>
        </p:spPr>
        <p:txBody>
          <a:bodyPr/>
          <a:lstStyle/>
          <a:p>
            <a:r>
              <a:rPr lang="en-IE" dirty="0"/>
              <a:t>You could be solving so many of the other fascinating problems instead of doing something that has already been done.</a:t>
            </a:r>
          </a:p>
          <a:p>
            <a:r>
              <a:rPr lang="en-IE" dirty="0"/>
              <a:t>When you solve a problem, you create a path, stepping stone that others can follow. They can trace your steps instead of having to repeat the same process that you did. This is what we like to call redundancy in Computer Science.</a:t>
            </a:r>
          </a:p>
          <a:p>
            <a:r>
              <a:rPr lang="en-IE" dirty="0"/>
              <a:t>There are significant and real applications of this…</a:t>
            </a:r>
          </a:p>
        </p:txBody>
      </p:sp>
      <p:pic>
        <p:nvPicPr>
          <p:cNvPr id="5" name="Picture 4">
            <a:extLst>
              <a:ext uri="{FF2B5EF4-FFF2-40B4-BE49-F238E27FC236}">
                <a16:creationId xmlns:a16="http://schemas.microsoft.com/office/drawing/2014/main" id="{BF940D7C-D0F5-4912-8193-3F9F278C3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950" y="4633331"/>
            <a:ext cx="1078880" cy="1078880"/>
          </a:xfrm>
          <a:prstGeom prst="rect">
            <a:avLst/>
          </a:prstGeom>
        </p:spPr>
      </p:pic>
      <p:pic>
        <p:nvPicPr>
          <p:cNvPr id="7" name="Picture 6">
            <a:extLst>
              <a:ext uri="{FF2B5EF4-FFF2-40B4-BE49-F238E27FC236}">
                <a16:creationId xmlns:a16="http://schemas.microsoft.com/office/drawing/2014/main" id="{2FAEC1CA-7C7F-4FF0-9CB1-26BC9B0F9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282" y="4672708"/>
            <a:ext cx="2182967" cy="1000125"/>
          </a:xfrm>
          <a:prstGeom prst="rect">
            <a:avLst/>
          </a:prstGeom>
        </p:spPr>
      </p:pic>
      <p:pic>
        <p:nvPicPr>
          <p:cNvPr id="9" name="Picture 8">
            <a:extLst>
              <a:ext uri="{FF2B5EF4-FFF2-40B4-BE49-F238E27FC236}">
                <a16:creationId xmlns:a16="http://schemas.microsoft.com/office/drawing/2014/main" id="{0FDFB47F-6286-4877-A9EB-8FE1428D3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701" y="4717429"/>
            <a:ext cx="1183495" cy="1078881"/>
          </a:xfrm>
          <a:prstGeom prst="rect">
            <a:avLst/>
          </a:prstGeom>
        </p:spPr>
      </p:pic>
      <p:pic>
        <p:nvPicPr>
          <p:cNvPr id="11" name="Picture 10">
            <a:extLst>
              <a:ext uri="{FF2B5EF4-FFF2-40B4-BE49-F238E27FC236}">
                <a16:creationId xmlns:a16="http://schemas.microsoft.com/office/drawing/2014/main" id="{EF5DEDDE-270D-47F4-8A59-D0430AEEF6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8712" y="4610732"/>
            <a:ext cx="1442393" cy="1185578"/>
          </a:xfrm>
          <a:prstGeom prst="rect">
            <a:avLst/>
          </a:prstGeom>
        </p:spPr>
      </p:pic>
    </p:spTree>
    <p:extLst>
      <p:ext uri="{BB962C8B-B14F-4D97-AF65-F5344CB8AC3E}">
        <p14:creationId xmlns:p14="http://schemas.microsoft.com/office/powerpoint/2010/main" val="78000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8E4F-24A4-495F-BA6D-2DEC3EC8D690}"/>
              </a:ext>
            </a:extLst>
          </p:cNvPr>
          <p:cNvSpPr>
            <a:spLocks noGrp="1"/>
          </p:cNvSpPr>
          <p:nvPr>
            <p:ph type="title"/>
          </p:nvPr>
        </p:nvSpPr>
        <p:spPr/>
        <p:txBody>
          <a:bodyPr/>
          <a:lstStyle/>
          <a:p>
            <a:r>
              <a:rPr lang="en-IE" dirty="0">
                <a:solidFill>
                  <a:srgbClr val="FF0000"/>
                </a:solidFill>
              </a:rPr>
              <a:t>Hacker attitude: </a:t>
            </a:r>
            <a:r>
              <a:rPr lang="en-IE" dirty="0">
                <a:solidFill>
                  <a:schemeClr val="tx1"/>
                </a:solidFill>
              </a:rPr>
              <a:t>Boredom and drudgery are evil.</a:t>
            </a:r>
          </a:p>
        </p:txBody>
      </p:sp>
      <p:sp>
        <p:nvSpPr>
          <p:cNvPr id="3" name="Content Placeholder 2">
            <a:extLst>
              <a:ext uri="{FF2B5EF4-FFF2-40B4-BE49-F238E27FC236}">
                <a16:creationId xmlns:a16="http://schemas.microsoft.com/office/drawing/2014/main" id="{E37C7323-6A6D-4171-A834-21CC45A97221}"/>
              </a:ext>
            </a:extLst>
          </p:cNvPr>
          <p:cNvSpPr>
            <a:spLocks noGrp="1"/>
          </p:cNvSpPr>
          <p:nvPr>
            <p:ph idx="1"/>
          </p:nvPr>
        </p:nvSpPr>
        <p:spPr/>
        <p:txBody>
          <a:bodyPr>
            <a:normAutofit/>
          </a:bodyPr>
          <a:lstStyle/>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r>
              <a:rPr lang="en-IE" dirty="0"/>
              <a:t>Nobody who can think should ever be forced into a situation that bores them.</a:t>
            </a:r>
          </a:p>
          <a:p>
            <a:r>
              <a:rPr lang="en-IE" dirty="0"/>
              <a:t>“It had long since come to my attention that people of accomplishment rarely sat back and let things happen to them. They went out and happened to things.” – Leonardo Da Vinci</a:t>
            </a:r>
          </a:p>
          <a:p>
            <a:pPr marL="0" indent="0">
              <a:buNone/>
            </a:pPr>
            <a:endParaRPr lang="en-IE" dirty="0"/>
          </a:p>
        </p:txBody>
      </p:sp>
      <p:pic>
        <p:nvPicPr>
          <p:cNvPr id="7" name="Picture 6">
            <a:extLst>
              <a:ext uri="{FF2B5EF4-FFF2-40B4-BE49-F238E27FC236}">
                <a16:creationId xmlns:a16="http://schemas.microsoft.com/office/drawing/2014/main" id="{E3FD8D36-1A80-4DFE-AE5E-37966F502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776" y="2153345"/>
            <a:ext cx="1993611" cy="1898264"/>
          </a:xfrm>
          <a:prstGeom prst="rect">
            <a:avLst/>
          </a:prstGeom>
        </p:spPr>
      </p:pic>
    </p:spTree>
    <p:extLst>
      <p:ext uri="{BB962C8B-B14F-4D97-AF65-F5344CB8AC3E}">
        <p14:creationId xmlns:p14="http://schemas.microsoft.com/office/powerpoint/2010/main" val="135532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2E06-6AC8-47EF-A397-630A863F8FF3}"/>
              </a:ext>
            </a:extLst>
          </p:cNvPr>
          <p:cNvSpPr>
            <a:spLocks noGrp="1"/>
          </p:cNvSpPr>
          <p:nvPr>
            <p:ph type="title"/>
          </p:nvPr>
        </p:nvSpPr>
        <p:spPr/>
        <p:txBody>
          <a:bodyPr/>
          <a:lstStyle/>
          <a:p>
            <a:r>
              <a:rPr lang="en-IE" dirty="0">
                <a:solidFill>
                  <a:srgbClr val="FF0000"/>
                </a:solidFill>
              </a:rPr>
              <a:t>Hacker attitude: </a:t>
            </a:r>
            <a:r>
              <a:rPr lang="en-IE" dirty="0">
                <a:solidFill>
                  <a:schemeClr val="tx1"/>
                </a:solidFill>
              </a:rPr>
              <a:t>Freedom is good</a:t>
            </a:r>
            <a:endParaRPr lang="en-IE" dirty="0"/>
          </a:p>
        </p:txBody>
      </p:sp>
      <p:sp>
        <p:nvSpPr>
          <p:cNvPr id="3" name="Content Placeholder 2">
            <a:extLst>
              <a:ext uri="{FF2B5EF4-FFF2-40B4-BE49-F238E27FC236}">
                <a16:creationId xmlns:a16="http://schemas.microsoft.com/office/drawing/2014/main" id="{41A6E8CC-B2B1-49A6-9708-BDB92F0423A5}"/>
              </a:ext>
            </a:extLst>
          </p:cNvPr>
          <p:cNvSpPr>
            <a:spLocks noGrp="1"/>
          </p:cNvSpPr>
          <p:nvPr>
            <p:ph idx="1"/>
          </p:nvPr>
        </p:nvSpPr>
        <p:spPr/>
        <p:txBody>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r>
              <a:rPr lang="en-IE" dirty="0"/>
              <a:t>“Learning never exhausts the mind” – Leonardo Da Vinci</a:t>
            </a:r>
          </a:p>
          <a:p>
            <a:endParaRPr lang="en-IE" dirty="0"/>
          </a:p>
        </p:txBody>
      </p:sp>
      <p:pic>
        <p:nvPicPr>
          <p:cNvPr id="5" name="Picture 4">
            <a:extLst>
              <a:ext uri="{FF2B5EF4-FFF2-40B4-BE49-F238E27FC236}">
                <a16:creationId xmlns:a16="http://schemas.microsoft.com/office/drawing/2014/main" id="{BD4E0365-D342-41A3-A5E0-1D6B09833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9474" y="2110645"/>
            <a:ext cx="3969833" cy="2968367"/>
          </a:xfrm>
          <a:prstGeom prst="rect">
            <a:avLst/>
          </a:prstGeom>
        </p:spPr>
      </p:pic>
    </p:spTree>
    <p:extLst>
      <p:ext uri="{BB962C8B-B14F-4D97-AF65-F5344CB8AC3E}">
        <p14:creationId xmlns:p14="http://schemas.microsoft.com/office/powerpoint/2010/main" val="1569585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D75E-EC2F-4E0C-A906-23AC4ACCDEEA}"/>
              </a:ext>
            </a:extLst>
          </p:cNvPr>
          <p:cNvSpPr>
            <a:spLocks noGrp="1"/>
          </p:cNvSpPr>
          <p:nvPr>
            <p:ph type="title"/>
          </p:nvPr>
        </p:nvSpPr>
        <p:spPr/>
        <p:txBody>
          <a:bodyPr/>
          <a:lstStyle/>
          <a:p>
            <a:r>
              <a:rPr lang="en-IE" dirty="0">
                <a:solidFill>
                  <a:srgbClr val="FF0000"/>
                </a:solidFill>
              </a:rPr>
              <a:t>Hacker attitude: </a:t>
            </a:r>
            <a:r>
              <a:rPr lang="en-IE" dirty="0">
                <a:solidFill>
                  <a:schemeClr val="tx1"/>
                </a:solidFill>
              </a:rPr>
              <a:t>Attitude is no substitute for competence</a:t>
            </a:r>
            <a:endParaRPr lang="en-IE" dirty="0"/>
          </a:p>
        </p:txBody>
      </p:sp>
      <p:sp>
        <p:nvSpPr>
          <p:cNvPr id="6" name="Content Placeholder 5">
            <a:extLst>
              <a:ext uri="{FF2B5EF4-FFF2-40B4-BE49-F238E27FC236}">
                <a16:creationId xmlns:a16="http://schemas.microsoft.com/office/drawing/2014/main" id="{69612B1E-0B41-4EA9-BE0C-C31A9264A3E2}"/>
              </a:ext>
            </a:extLst>
          </p:cNvPr>
          <p:cNvSpPr>
            <a:spLocks noGrp="1"/>
          </p:cNvSpPr>
          <p:nvPr>
            <p:ph idx="1"/>
          </p:nvPr>
        </p:nvSpPr>
        <p:spPr/>
        <p:txBody>
          <a:bodyPr/>
          <a:lstStyle/>
          <a:p>
            <a:r>
              <a:rPr lang="en-IE" dirty="0"/>
              <a:t>People’s lives depend on you. Literally.</a:t>
            </a:r>
          </a:p>
          <a:p>
            <a:r>
              <a:rPr lang="en-IE" dirty="0"/>
              <a:t>Billions of people will be affected by what you do. LITERALLY BILLIONS.</a:t>
            </a:r>
          </a:p>
          <a:p>
            <a:r>
              <a:rPr lang="en-IE" dirty="0"/>
              <a:t>Need to know your stuff very well because there is a lot at stake.</a:t>
            </a:r>
          </a:p>
          <a:p>
            <a:endParaRPr lang="en-IE" dirty="0"/>
          </a:p>
        </p:txBody>
      </p:sp>
      <p:pic>
        <p:nvPicPr>
          <p:cNvPr id="7" name="Content Placeholder 4">
            <a:extLst>
              <a:ext uri="{FF2B5EF4-FFF2-40B4-BE49-F238E27FC236}">
                <a16:creationId xmlns:a16="http://schemas.microsoft.com/office/drawing/2014/main" id="{85021544-C827-4977-8674-E3CC62135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980" y="4296935"/>
            <a:ext cx="3653045" cy="1951464"/>
          </a:xfrm>
          <a:prstGeom prst="rect">
            <a:avLst/>
          </a:prstGeom>
        </p:spPr>
      </p:pic>
    </p:spTree>
    <p:extLst>
      <p:ext uri="{BB962C8B-B14F-4D97-AF65-F5344CB8AC3E}">
        <p14:creationId xmlns:p14="http://schemas.microsoft.com/office/powerpoint/2010/main" val="251550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99024-2F83-4B4C-AADC-375FDC1E43A4}"/>
              </a:ext>
            </a:extLst>
          </p:cNvPr>
          <p:cNvSpPr>
            <a:spLocks noGrp="1"/>
          </p:cNvSpPr>
          <p:nvPr>
            <p:ph type="title"/>
          </p:nvPr>
        </p:nvSpPr>
        <p:spPr/>
        <p:txBody>
          <a:bodyPr/>
          <a:lstStyle/>
          <a:p>
            <a:r>
              <a:rPr lang="en-IE" dirty="0">
                <a:solidFill>
                  <a:srgbClr val="FF0000"/>
                </a:solidFill>
              </a:rPr>
              <a:t>Societal impact: </a:t>
            </a:r>
            <a:r>
              <a:rPr lang="en-IE" dirty="0"/>
              <a:t>Air traffic control System</a:t>
            </a:r>
          </a:p>
        </p:txBody>
      </p:sp>
      <p:sp>
        <p:nvSpPr>
          <p:cNvPr id="6" name="Content Placeholder 5">
            <a:extLst>
              <a:ext uri="{FF2B5EF4-FFF2-40B4-BE49-F238E27FC236}">
                <a16:creationId xmlns:a16="http://schemas.microsoft.com/office/drawing/2014/main" id="{90C6DC21-4E6D-498A-932D-EAD77C85A08E}"/>
              </a:ext>
            </a:extLst>
          </p:cNvPr>
          <p:cNvSpPr>
            <a:spLocks noGrp="1"/>
          </p:cNvSpPr>
          <p:nvPr>
            <p:ph idx="1"/>
          </p:nvPr>
        </p:nvSpPr>
        <p:spPr/>
        <p:txBody>
          <a:bodyPr/>
          <a:lstStyle/>
          <a:p>
            <a:r>
              <a:rPr lang="en-IE" dirty="0"/>
              <a:t>If you don’t set your mathematical model up correctly to automate the process then there will be many crash landings.</a:t>
            </a:r>
          </a:p>
        </p:txBody>
      </p:sp>
      <p:pic>
        <p:nvPicPr>
          <p:cNvPr id="7" name="Content Placeholder 4">
            <a:extLst>
              <a:ext uri="{FF2B5EF4-FFF2-40B4-BE49-F238E27FC236}">
                <a16:creationId xmlns:a16="http://schemas.microsoft.com/office/drawing/2014/main" id="{549C3B11-42FC-4CF2-9F62-50C0985BE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713" y="2888166"/>
            <a:ext cx="6029750" cy="3360234"/>
          </a:xfrm>
          <a:prstGeom prst="rect">
            <a:avLst/>
          </a:prstGeom>
        </p:spPr>
      </p:pic>
    </p:spTree>
    <p:extLst>
      <p:ext uri="{BB962C8B-B14F-4D97-AF65-F5344CB8AC3E}">
        <p14:creationId xmlns:p14="http://schemas.microsoft.com/office/powerpoint/2010/main" val="1029368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TotalTime>
  <Words>623</Words>
  <Application>Microsoft Office PowerPoint</Application>
  <PresentationFormat>Widescreen</PresentationFormat>
  <Paragraphs>60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vt:lpstr>
      <vt:lpstr>What is Computer Science?</vt:lpstr>
      <vt:lpstr>Hacker image</vt:lpstr>
      <vt:lpstr>Computer Science community</vt:lpstr>
      <vt:lpstr>Hacker attitude: The world is full of fascinating problems</vt:lpstr>
      <vt:lpstr>Hacker attitude:No problem should ever have to be solved twice</vt:lpstr>
      <vt:lpstr>Hacker attitude: Boredom and drudgery are evil.</vt:lpstr>
      <vt:lpstr>Hacker attitude: Freedom is good</vt:lpstr>
      <vt:lpstr>Hacker attitude: Attitude is no substitute for competence</vt:lpstr>
      <vt:lpstr>Societal impact: Air traffic control System</vt:lpstr>
      <vt:lpstr>Societal impact: Traffic light controller</vt:lpstr>
      <vt:lpstr>Societal impact: Social media</vt:lpstr>
      <vt:lpstr>Societal impact: Mapping software</vt:lpstr>
      <vt:lpstr>Societal impact: Queueing </vt:lpstr>
      <vt:lpstr>Societal impact: Text-to-speech analysis</vt:lpstr>
      <vt:lpstr>Societal impact: Big data and bots</vt:lpstr>
      <vt:lpstr>Societal impact: Robots</vt:lpstr>
      <vt:lpstr>Societal impact: Big data and sensors</vt:lpstr>
      <vt:lpstr>Farewell</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Computer Science?</dc:title>
  <dc:creator>SK</dc:creator>
  <cp:lastModifiedBy>SK</cp:lastModifiedBy>
  <cp:revision>59</cp:revision>
  <dcterms:created xsi:type="dcterms:W3CDTF">2017-11-10T09:27:35Z</dcterms:created>
  <dcterms:modified xsi:type="dcterms:W3CDTF">2017-11-10T11:37:54Z</dcterms:modified>
</cp:coreProperties>
</file>